
<file path=[Content_Types].xml><?xml version="1.0" encoding="utf-8"?>
<Types xmlns="http://schemas.openxmlformats.org/package/2006/content-types">
  <Default Extension="bmp" ContentType="image/bmp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260" r:id="rId2"/>
    <p:sldId id="261" r:id="rId3"/>
    <p:sldId id="289" r:id="rId4"/>
    <p:sldId id="321" r:id="rId5"/>
    <p:sldId id="290" r:id="rId6"/>
    <p:sldId id="335" r:id="rId7"/>
    <p:sldId id="323" r:id="rId8"/>
    <p:sldId id="336" r:id="rId9"/>
    <p:sldId id="338" r:id="rId10"/>
    <p:sldId id="339" r:id="rId11"/>
    <p:sldId id="324" r:id="rId12"/>
    <p:sldId id="340" r:id="rId13"/>
    <p:sldId id="341" r:id="rId14"/>
    <p:sldId id="325" r:id="rId15"/>
    <p:sldId id="342" r:id="rId16"/>
    <p:sldId id="326" r:id="rId17"/>
    <p:sldId id="349" r:id="rId18"/>
    <p:sldId id="327" r:id="rId19"/>
    <p:sldId id="350" r:id="rId20"/>
    <p:sldId id="352" r:id="rId21"/>
    <p:sldId id="351" r:id="rId22"/>
    <p:sldId id="347" r:id="rId23"/>
    <p:sldId id="348" r:id="rId24"/>
    <p:sldId id="328" r:id="rId25"/>
    <p:sldId id="343" r:id="rId26"/>
    <p:sldId id="344" r:id="rId27"/>
    <p:sldId id="329" r:id="rId28"/>
    <p:sldId id="345" r:id="rId29"/>
    <p:sldId id="330" r:id="rId30"/>
    <p:sldId id="346" r:id="rId31"/>
    <p:sldId id="331" r:id="rId32"/>
    <p:sldId id="332" r:id="rId33"/>
    <p:sldId id="333" r:id="rId34"/>
    <p:sldId id="334" r:id="rId35"/>
    <p:sldId id="307" r:id="rId3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396C"/>
    <a:srgbClr val="393939"/>
    <a:srgbClr val="1E3252"/>
    <a:srgbClr val="6497B1"/>
    <a:srgbClr val="AEAFA9"/>
    <a:srgbClr val="418A9D"/>
    <a:srgbClr val="BCDEE3"/>
    <a:srgbClr val="005289"/>
    <a:srgbClr val="007095"/>
    <a:srgbClr val="026085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79553" autoAdjust="0"/>
  </p:normalViewPr>
  <p:slideViewPr>
    <p:cSldViewPr snapToGrid="0" showGuides="1">
      <p:cViewPr varScale="1">
        <p:scale>
          <a:sx n="90" d="100"/>
          <a:sy n="90" d="100"/>
        </p:scale>
        <p:origin x="852" y="5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515CEC-2F81-4054-8B38-5FA357161B67}" type="datetimeFigureOut">
              <a:rPr lang="ko-KR" altLang="en-US" smtClean="0"/>
              <a:t>2024-11-26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EA5C87-D55D-4B89-9394-3514EA3CF1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44450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안녕하세요 소프트웨어공학 연구실 이유진입니다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오늘 발표할 논문 제목은 </a:t>
            </a:r>
            <a:r>
              <a:rPr lang="en-US" altLang="ko-KR" dirty="0"/>
              <a:t>~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EA5C87-D55D-4B89-9394-3514EA3CF10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96063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EA5C87-D55D-4B89-9394-3514EA3CF109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13878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ko-KR" altLang="en-US" b="1" dirty="0"/>
              <a:t>그리드 </a:t>
            </a:r>
            <a:r>
              <a:rPr lang="ko-KR" altLang="en-US" b="1" dirty="0" err="1"/>
              <a:t>서치</a:t>
            </a:r>
            <a:r>
              <a:rPr lang="ko-KR" altLang="en-US" dirty="0" err="1"/>
              <a:t>는</a:t>
            </a:r>
            <a:r>
              <a:rPr lang="ko-KR" altLang="en-US" dirty="0"/>
              <a:t> 완전한 탐색을 보장하지만</a:t>
            </a:r>
            <a:r>
              <a:rPr lang="en-US" altLang="ko-KR" dirty="0"/>
              <a:t>, </a:t>
            </a:r>
            <a:r>
              <a:rPr lang="ko-KR" altLang="en-US" dirty="0"/>
              <a:t>계산 비용이 높아 제한된 탐색 공간에서 유리합니다</a:t>
            </a:r>
            <a:r>
              <a:rPr lang="en-US" altLang="ko-KR" dirty="0"/>
              <a:t>.</a:t>
            </a:r>
          </a:p>
          <a:p>
            <a:pPr algn="l"/>
            <a:r>
              <a:rPr lang="ko-KR" altLang="en-US" b="1" dirty="0"/>
              <a:t>랜덤 </a:t>
            </a:r>
            <a:r>
              <a:rPr lang="ko-KR" altLang="en-US" b="1" dirty="0" err="1"/>
              <a:t>서치</a:t>
            </a:r>
            <a:r>
              <a:rPr lang="ko-KR" altLang="en-US" dirty="0" err="1"/>
              <a:t>는</a:t>
            </a:r>
            <a:r>
              <a:rPr lang="ko-KR" altLang="en-US" dirty="0"/>
              <a:t> 효율적이고 빠르지만</a:t>
            </a:r>
            <a:r>
              <a:rPr lang="en-US" altLang="ko-KR" dirty="0"/>
              <a:t>, </a:t>
            </a:r>
            <a:r>
              <a:rPr lang="ko-KR" altLang="en-US" dirty="0"/>
              <a:t>최적의 조합을 놓칠 가능성이 있어 보완적으로 사용됩니다</a:t>
            </a:r>
            <a:r>
              <a:rPr lang="en-US" altLang="ko-KR" dirty="0"/>
              <a:t>.</a:t>
            </a:r>
          </a:p>
          <a:p>
            <a:pPr algn="l"/>
            <a:r>
              <a:rPr lang="ko-KR" altLang="en-US" dirty="0"/>
              <a:t>두 기법은 문제의 복잡도와 자원 제약에 따라 적절히 선택하거나 조합하여 활용할 수 있습니다</a:t>
            </a:r>
            <a:r>
              <a:rPr lang="en-US" altLang="ko-KR" dirty="0"/>
              <a:t>.</a:t>
            </a:r>
            <a:endParaRPr lang="en-US" altLang="ko-KR" b="0" i="0" dirty="0">
              <a:effectLst/>
              <a:latin typeface="Söhne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EA5C87-D55D-4B89-9394-3514EA3CF109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85144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1" dirty="0"/>
              <a:t>장점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200" b="1" dirty="0"/>
              <a:t>효율성</a:t>
            </a:r>
            <a:r>
              <a:rPr lang="en-US" altLang="ko-KR" sz="1200" dirty="0"/>
              <a:t>: </a:t>
            </a:r>
            <a:r>
              <a:rPr lang="ko-KR" altLang="en-US" sz="1200" dirty="0"/>
              <a:t>기존 그리드 </a:t>
            </a:r>
            <a:r>
              <a:rPr lang="ko-KR" altLang="en-US" sz="1200" dirty="0" err="1"/>
              <a:t>서치나</a:t>
            </a:r>
            <a:r>
              <a:rPr lang="ko-KR" altLang="en-US" sz="1200" dirty="0"/>
              <a:t> 랜덤 서치보다 적은 평가로 최적의 조합 탐색 가능</a:t>
            </a:r>
            <a:r>
              <a:rPr lang="en-US" altLang="ko-KR" sz="12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200" b="1" dirty="0"/>
              <a:t>연산 비용 절감</a:t>
            </a:r>
            <a:r>
              <a:rPr lang="en-US" altLang="ko-KR" sz="1200" dirty="0"/>
              <a:t>: </a:t>
            </a:r>
            <a:r>
              <a:rPr lang="ko-KR" altLang="en-US" sz="1200" dirty="0"/>
              <a:t>평가 비용이 높은 목표 함수에서도 효과적</a:t>
            </a:r>
            <a:r>
              <a:rPr lang="en-US" altLang="ko-KR" sz="12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200" b="1" dirty="0"/>
              <a:t>균형 탐색</a:t>
            </a:r>
            <a:r>
              <a:rPr lang="en-US" altLang="ko-KR" sz="1200" dirty="0"/>
              <a:t>: </a:t>
            </a:r>
            <a:r>
              <a:rPr lang="ko-KR" altLang="en-US" sz="1200" dirty="0"/>
              <a:t>중요한 영역을 집중 탐구하면서도 미지의 영역을 적절히 탐색</a:t>
            </a:r>
            <a:r>
              <a:rPr lang="en-US" altLang="ko-KR" sz="12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200" b="1" dirty="0"/>
              <a:t>응용 가능성</a:t>
            </a:r>
            <a:r>
              <a:rPr lang="en-US" altLang="ko-KR" sz="1200" dirty="0"/>
              <a:t>: </a:t>
            </a:r>
            <a:r>
              <a:rPr lang="ko-KR" altLang="en-US" sz="1200" dirty="0"/>
              <a:t>대규모 데이터셋과 복잡한 모델에 적합</a:t>
            </a:r>
            <a:r>
              <a:rPr lang="en-US" altLang="ko-KR" sz="12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r>
              <a:rPr lang="ko-KR" altLang="en-US" sz="1200" b="1" dirty="0"/>
              <a:t>단점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200" b="1" dirty="0"/>
              <a:t>제약된 탐색 공간</a:t>
            </a:r>
            <a:r>
              <a:rPr lang="en-US" altLang="ko-KR" sz="1200" dirty="0"/>
              <a:t>: </a:t>
            </a:r>
            <a:r>
              <a:rPr lang="ko-KR" altLang="en-US" sz="1200" dirty="0"/>
              <a:t>상대적으로 작은 </a:t>
            </a:r>
            <a:r>
              <a:rPr lang="ko-KR" altLang="en-US" sz="1200" dirty="0" err="1"/>
              <a:t>하이퍼파라미터</a:t>
            </a:r>
            <a:r>
              <a:rPr lang="ko-KR" altLang="en-US" sz="1200" dirty="0"/>
              <a:t> 공간에서 효과적</a:t>
            </a:r>
            <a:r>
              <a:rPr lang="en-US" altLang="ko-KR" sz="12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200" b="1" dirty="0"/>
              <a:t>초기 평가 의존성</a:t>
            </a:r>
            <a:r>
              <a:rPr lang="en-US" altLang="ko-KR" sz="1200" dirty="0"/>
              <a:t>: </a:t>
            </a:r>
            <a:r>
              <a:rPr lang="ko-KR" altLang="en-US" sz="1200" dirty="0"/>
              <a:t>초기 데이터 부족 시 모델의 부정확성 발생 가능</a:t>
            </a:r>
            <a:r>
              <a:rPr lang="en-US" altLang="ko-KR" sz="12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200" b="1" dirty="0"/>
              <a:t>연산 비용</a:t>
            </a:r>
            <a:r>
              <a:rPr lang="en-US" altLang="ko-KR" sz="1200" dirty="0"/>
              <a:t>: </a:t>
            </a:r>
            <a:r>
              <a:rPr lang="ko-KR" altLang="en-US" sz="1200" dirty="0"/>
              <a:t>고차원 공간에서 </a:t>
            </a:r>
            <a:r>
              <a:rPr lang="ko-KR" altLang="en-US" sz="1200" dirty="0" err="1"/>
              <a:t>가우시안</a:t>
            </a:r>
            <a:r>
              <a:rPr lang="ko-KR" altLang="en-US" sz="1200" dirty="0"/>
              <a:t> 프로세스 기반 최적화의 연산 비용 증가</a:t>
            </a:r>
            <a:endParaRPr lang="en-US" altLang="ko-KR" b="0" i="0" dirty="0">
              <a:effectLst/>
              <a:latin typeface="Söhne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EA5C87-D55D-4B89-9394-3514EA3CF109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97918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1" dirty="0"/>
              <a:t>장점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200" b="1" dirty="0"/>
              <a:t>전역 탐색 능력</a:t>
            </a:r>
            <a:r>
              <a:rPr lang="en-US" altLang="ko-KR" sz="1200" dirty="0"/>
              <a:t>: </a:t>
            </a:r>
            <a:r>
              <a:rPr lang="ko-KR" altLang="en-US" sz="1200" dirty="0"/>
              <a:t>탐색 공간이 크거나 비선형성이 강한 문제에서도 전역 최적해를 탐색</a:t>
            </a:r>
            <a:r>
              <a:rPr lang="en-US" altLang="ko-KR" sz="12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200" b="1" dirty="0"/>
              <a:t>유연성</a:t>
            </a:r>
            <a:r>
              <a:rPr lang="en-US" altLang="ko-KR" sz="1200" dirty="0"/>
              <a:t>: </a:t>
            </a:r>
            <a:r>
              <a:rPr lang="ko-KR" altLang="en-US" sz="1200" dirty="0"/>
              <a:t>초기 해의 품질에 크게 의존하지 않으며</a:t>
            </a:r>
            <a:r>
              <a:rPr lang="en-US" altLang="ko-KR" sz="1200" dirty="0"/>
              <a:t>, </a:t>
            </a:r>
            <a:r>
              <a:rPr lang="ko-KR" altLang="en-US" sz="1200" dirty="0"/>
              <a:t>병렬 처리 가능</a:t>
            </a:r>
            <a:r>
              <a:rPr lang="en-US" altLang="ko-KR" sz="12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200" b="1" dirty="0"/>
              <a:t>적용 범위</a:t>
            </a:r>
            <a:r>
              <a:rPr lang="en-US" altLang="ko-KR" sz="1200" dirty="0"/>
              <a:t>: </a:t>
            </a:r>
            <a:r>
              <a:rPr lang="ko-KR" altLang="en-US" sz="1200" dirty="0"/>
              <a:t>다양한 해를 생성하고 지역 최적해에 빠질 가능성 낮음</a:t>
            </a:r>
            <a:r>
              <a:rPr lang="en-US" altLang="ko-KR" sz="1200" dirty="0"/>
              <a:t>.</a:t>
            </a:r>
          </a:p>
          <a:p>
            <a:endParaRPr lang="en-US" altLang="ko-KR" sz="1200" b="1" dirty="0"/>
          </a:p>
          <a:p>
            <a:r>
              <a:rPr lang="ko-KR" altLang="en-US" sz="1200" b="1" dirty="0"/>
              <a:t>단점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200" b="1" dirty="0"/>
              <a:t>계산 비용 증가</a:t>
            </a:r>
            <a:r>
              <a:rPr lang="en-US" altLang="ko-KR" sz="1200" dirty="0"/>
              <a:t>: </a:t>
            </a:r>
            <a:r>
              <a:rPr lang="ko-KR" altLang="en-US" sz="1200" dirty="0"/>
              <a:t>적합도 함수의 평가가 복잡하거나 자원이 많이 소모될 수 있음</a:t>
            </a:r>
            <a:r>
              <a:rPr lang="en-US" altLang="ko-KR" sz="12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200" b="1" dirty="0"/>
              <a:t>수렴 속도 느림</a:t>
            </a:r>
            <a:r>
              <a:rPr lang="en-US" altLang="ko-KR" sz="1200" dirty="0"/>
              <a:t>: </a:t>
            </a:r>
            <a:r>
              <a:rPr lang="ko-KR" altLang="en-US" sz="1200" dirty="0"/>
              <a:t>탐색 시간이 길어질 수 있음</a:t>
            </a:r>
            <a:r>
              <a:rPr lang="en-US" altLang="ko-KR" sz="12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200" b="1" dirty="0"/>
              <a:t>목표와 무관한 해 생성 가능성</a:t>
            </a:r>
            <a:r>
              <a:rPr lang="en-US" altLang="ko-KR" sz="1200" dirty="0"/>
              <a:t>: </a:t>
            </a:r>
            <a:r>
              <a:rPr lang="ko-KR" altLang="en-US" sz="1200" dirty="0"/>
              <a:t>탐색 공간이 지나치게 넓을 경우 비효율적 탐색 발생</a:t>
            </a:r>
            <a:r>
              <a:rPr lang="en-US" altLang="ko-KR" sz="1200" dirty="0"/>
              <a:t>.</a:t>
            </a:r>
          </a:p>
          <a:p>
            <a:pPr algn="l"/>
            <a:endParaRPr lang="en-US" altLang="ko-KR" b="0" i="0" dirty="0">
              <a:effectLst/>
              <a:latin typeface="Söhne"/>
            </a:endParaRPr>
          </a:p>
          <a:p>
            <a:pPr algn="l"/>
            <a:endParaRPr lang="en-US" altLang="ko-KR" b="0" i="0" dirty="0">
              <a:effectLst/>
              <a:latin typeface="Söhne"/>
            </a:endParaRPr>
          </a:p>
          <a:p>
            <a:pPr algn="l"/>
            <a:r>
              <a:rPr lang="ko-KR" altLang="en-US" b="0" i="0" dirty="0" err="1">
                <a:effectLst/>
                <a:latin typeface="Söhne"/>
              </a:rPr>
              <a:t>여기까지가</a:t>
            </a:r>
            <a:r>
              <a:rPr lang="ko-KR" altLang="en-US" b="0" i="0" dirty="0">
                <a:effectLst/>
                <a:latin typeface="Söhne"/>
              </a:rPr>
              <a:t> </a:t>
            </a:r>
            <a:r>
              <a:rPr lang="ko-KR" altLang="en-US" b="0" i="0" dirty="0" err="1">
                <a:effectLst/>
                <a:latin typeface="Söhne"/>
              </a:rPr>
              <a:t>하이퍼파라미터</a:t>
            </a:r>
            <a:r>
              <a:rPr lang="ko-KR" altLang="en-US" b="0" i="0" dirty="0">
                <a:effectLst/>
                <a:latin typeface="Söhne"/>
              </a:rPr>
              <a:t> 최적화 기법에 대한 설명이었습니다</a:t>
            </a:r>
            <a:r>
              <a:rPr lang="en-US" altLang="ko-KR" b="0" i="0" dirty="0">
                <a:effectLst/>
                <a:latin typeface="Söhne"/>
              </a:rPr>
              <a:t>.</a:t>
            </a:r>
          </a:p>
          <a:p>
            <a:pPr algn="l"/>
            <a:endParaRPr lang="en-US" altLang="ko-KR" b="0" i="0" dirty="0">
              <a:effectLst/>
              <a:latin typeface="Söhne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EA5C87-D55D-4B89-9394-3514EA3CF109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45029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ko-KR" altLang="en-US" b="0" i="0" dirty="0">
                <a:effectLst/>
                <a:latin typeface="Söhne"/>
              </a:rPr>
              <a:t>이번 슬라이드에서는 사용한 </a:t>
            </a:r>
            <a:r>
              <a:rPr lang="en-US" altLang="ko-KR" b="0" i="0" dirty="0" err="1">
                <a:effectLst/>
                <a:latin typeface="Söhne"/>
              </a:rPr>
              <a:t>nasa</a:t>
            </a:r>
            <a:r>
              <a:rPr lang="en-US" altLang="ko-KR" b="0" i="0" dirty="0">
                <a:effectLst/>
                <a:latin typeface="Söhne"/>
              </a:rPr>
              <a:t> </a:t>
            </a:r>
            <a:r>
              <a:rPr lang="ko-KR" altLang="en-US" b="0" i="0" dirty="0">
                <a:effectLst/>
                <a:latin typeface="Söhne"/>
              </a:rPr>
              <a:t>데이터셋에 대한 설명을 하겠습니다</a:t>
            </a:r>
            <a:r>
              <a:rPr lang="en-US" altLang="ko-KR" b="0" i="0" dirty="0">
                <a:effectLst/>
                <a:latin typeface="Söhne"/>
              </a:rPr>
              <a:t>.</a:t>
            </a:r>
          </a:p>
          <a:p>
            <a:pPr algn="l"/>
            <a:endParaRPr lang="en-US" altLang="ko-KR" b="0" i="0" dirty="0">
              <a:effectLst/>
              <a:latin typeface="Söhne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본 연구에서는 소프트웨어 결함 예측을 위해 </a:t>
            </a:r>
            <a:r>
              <a:rPr lang="en-US" altLang="ko-KR" b="1" dirty="0"/>
              <a:t>NASA MDP </a:t>
            </a:r>
            <a:r>
              <a:rPr lang="ko-KR" altLang="en-US" b="1" dirty="0"/>
              <a:t>데이터셋</a:t>
            </a:r>
            <a:r>
              <a:rPr lang="ko-KR" altLang="en-US" dirty="0"/>
              <a:t>을 활용하였습니다</a:t>
            </a:r>
            <a:r>
              <a:rPr lang="en-US" altLang="ko-KR" dirty="0"/>
              <a:t>. </a:t>
            </a:r>
            <a:r>
              <a:rPr lang="ko-KR" altLang="en-US" dirty="0"/>
              <a:t>이 데이터셋은 다양한 소프트웨어 프로젝트에서 수집된 결함 정보와 소스 코드 </a:t>
            </a:r>
            <a:r>
              <a:rPr lang="ko-KR" altLang="en-US" dirty="0" err="1"/>
              <a:t>메트릭을</a:t>
            </a:r>
            <a:r>
              <a:rPr lang="ko-KR" altLang="en-US" dirty="0"/>
              <a:t> 포함하고 있으며</a:t>
            </a:r>
            <a:r>
              <a:rPr lang="en-US" altLang="ko-KR" dirty="0"/>
              <a:t>, </a:t>
            </a:r>
            <a:r>
              <a:rPr lang="ko-KR" altLang="en-US" dirty="0"/>
              <a:t>결함 예측 및 탐지 연구에서 널리 사용됩니다</a:t>
            </a:r>
            <a:r>
              <a:rPr lang="en-US" altLang="ko-KR" dirty="0"/>
              <a:t>.</a:t>
            </a:r>
          </a:p>
          <a:p>
            <a:pPr algn="l"/>
            <a:endParaRPr lang="en-US" altLang="ko-KR" b="0" i="0" dirty="0">
              <a:effectLst/>
              <a:latin typeface="Söhne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EA5C87-D55D-4B89-9394-3514EA3CF109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93160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안녕하세요</a:t>
            </a:r>
            <a:r>
              <a:rPr lang="en-US" altLang="ko-KR" dirty="0"/>
              <a:t>. </a:t>
            </a:r>
            <a:r>
              <a:rPr lang="ko-KR" altLang="en-US" dirty="0"/>
              <a:t>이제 </a:t>
            </a:r>
            <a:r>
              <a:rPr lang="en-US" altLang="ko-KR" dirty="0"/>
              <a:t>NASA </a:t>
            </a:r>
            <a:r>
              <a:rPr lang="ko-KR" altLang="en-US" dirty="0"/>
              <a:t>소프트웨어 결함 예측 데이터셋에서 수행한 </a:t>
            </a:r>
            <a:r>
              <a:rPr lang="ko-KR" altLang="en-US" b="1" dirty="0"/>
              <a:t>데이터 </a:t>
            </a:r>
            <a:r>
              <a:rPr lang="ko-KR" altLang="en-US" b="1" dirty="0" err="1"/>
              <a:t>전처리</a:t>
            </a:r>
            <a:r>
              <a:rPr lang="ko-KR" altLang="en-US" b="1" dirty="0"/>
              <a:t> 과정</a:t>
            </a:r>
            <a:r>
              <a:rPr lang="ko-KR" altLang="en-US" dirty="0"/>
              <a:t>에 대해 </a:t>
            </a:r>
            <a:r>
              <a:rPr lang="ko-KR" altLang="en-US" dirty="0" err="1"/>
              <a:t>설명드리겠습니다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먼저</a:t>
            </a:r>
            <a:r>
              <a:rPr lang="en-US" altLang="ko-KR" dirty="0"/>
              <a:t>, </a:t>
            </a:r>
            <a:r>
              <a:rPr lang="en-US" altLang="ko-KR" b="1" dirty="0"/>
              <a:t>NASA </a:t>
            </a:r>
            <a:r>
              <a:rPr lang="ko-KR" altLang="en-US" b="1" dirty="0"/>
              <a:t>데이터셋</a:t>
            </a:r>
            <a:r>
              <a:rPr lang="ko-KR" altLang="en-US" dirty="0"/>
              <a:t>은 결함이 있는 모듈과 결함이 없는 모듈 간의 </a:t>
            </a:r>
            <a:r>
              <a:rPr lang="ko-KR" altLang="en-US" b="1" dirty="0"/>
              <a:t>데이터 불균형</a:t>
            </a:r>
            <a:r>
              <a:rPr lang="ko-KR" altLang="en-US" dirty="0"/>
              <a:t>이 존재합니다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이러한 불균형은 학습된 모델이 소수 클래스인 </a:t>
            </a:r>
            <a:r>
              <a:rPr lang="ko-KR" altLang="en-US" b="1" dirty="0"/>
              <a:t>결함 모듈</a:t>
            </a:r>
            <a:r>
              <a:rPr lang="ko-KR" altLang="en-US" dirty="0"/>
              <a:t>을 제대로 예측하지 못하는 문제를 유발할 수 있습니다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따라서</a:t>
            </a:r>
            <a:r>
              <a:rPr lang="en-US" altLang="ko-KR" dirty="0"/>
              <a:t>, </a:t>
            </a:r>
            <a:r>
              <a:rPr lang="ko-KR" altLang="en-US" dirty="0"/>
              <a:t>본 연구에서는 데이터 불균형 문제를 완화하기 위해 </a:t>
            </a:r>
            <a:r>
              <a:rPr lang="en-US" altLang="ko-KR" b="1" dirty="0"/>
              <a:t>SMOTE(Synthetic Minority Over-sampling Technique)</a:t>
            </a:r>
            <a:r>
              <a:rPr lang="ko-KR" altLang="en-US" dirty="0"/>
              <a:t> 기법을 적용하였습니다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EA5C87-D55D-4B89-9394-3514EA3CF109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68728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altLang="ko-KR" b="0" i="0" dirty="0">
              <a:effectLst/>
              <a:latin typeface="Söhne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EA5C87-D55D-4B89-9394-3514EA3CF109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64951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1F880E-F442-8BE5-EB31-78E8C6BBEE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EF521CB-7758-2E0E-C1F6-D7C2C1F199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5F4B942-63AA-3E6A-85C2-BAF741308E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ko-KR" altLang="en-US" dirty="0"/>
              <a:t>결론적으로</a:t>
            </a:r>
            <a:r>
              <a:rPr lang="en-US" altLang="ko-KR" dirty="0"/>
              <a:t>, </a:t>
            </a:r>
            <a:r>
              <a:rPr lang="ko-KR" altLang="en-US" dirty="0"/>
              <a:t>본 연구에서의 데이터 분할과 교차 검증은 모델의 </a:t>
            </a:r>
            <a:r>
              <a:rPr lang="ko-KR" altLang="en-US" b="1" dirty="0"/>
              <a:t>일반화 성능 평가</a:t>
            </a:r>
            <a:r>
              <a:rPr lang="ko-KR" altLang="en-US" dirty="0"/>
              <a:t>에 필수적인 과정이었습니다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또한</a:t>
            </a:r>
            <a:r>
              <a:rPr lang="en-US" altLang="ko-KR" dirty="0"/>
              <a:t>, SMOTE</a:t>
            </a:r>
            <a:r>
              <a:rPr lang="ko-KR" altLang="en-US" dirty="0"/>
              <a:t>를 활용해 클래스 불균형 문제를 완화하여 보다 균형 잡힌 평가가 가능했습니다</a:t>
            </a:r>
            <a:r>
              <a:rPr lang="en-US" altLang="ko-KR" dirty="0"/>
              <a:t>.</a:t>
            </a:r>
            <a:endParaRPr lang="en-US" altLang="ko-KR" b="0" i="0" dirty="0">
              <a:effectLst/>
              <a:latin typeface="Söhne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97825D6-0501-6AD4-537C-4C620D371EE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EA5C87-D55D-4B89-9394-3514EA3CF109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748696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altLang="ko-KR" b="0" i="0" dirty="0">
              <a:effectLst/>
              <a:latin typeface="Söhne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EA5C87-D55D-4B89-9394-3514EA3CF109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89815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48E6E3-5ECC-0F75-DC83-7BF28BD669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8D13B4F-DB39-37F8-5971-3B2C78F097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02B73B5-B658-7E15-26D7-96DAC4EE48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altLang="ko-KR" b="0" i="0" dirty="0">
              <a:effectLst/>
              <a:latin typeface="Söhne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92F9BA5-C76B-7E45-E53D-D894474568B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EA5C87-D55D-4B89-9394-3514EA3CF109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48033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목차입니다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 연구에 대한 간략한 소개와 </a:t>
            </a:r>
            <a:r>
              <a:rPr lang="en-US" altLang="ko-KR" dirty="0"/>
              <a:t>, </a:t>
            </a:r>
            <a:r>
              <a:rPr lang="ko-KR" altLang="en-US" dirty="0"/>
              <a:t>접근법</a:t>
            </a:r>
            <a:r>
              <a:rPr lang="en-US" altLang="ko-KR" dirty="0"/>
              <a:t>, </a:t>
            </a:r>
            <a:r>
              <a:rPr lang="ko-KR" altLang="en-US" dirty="0"/>
              <a:t>그리고 영향력함수를 효과적으로 </a:t>
            </a:r>
            <a:r>
              <a:rPr lang="ko-KR" altLang="en-US" dirty="0" err="1"/>
              <a:t>계산하는법과</a:t>
            </a:r>
            <a:r>
              <a:rPr lang="ko-KR" altLang="en-US" dirty="0"/>
              <a:t> 다양한 상황에서의 계산 방법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마지막으로 이 </a:t>
            </a:r>
            <a:r>
              <a:rPr lang="en-US" altLang="ko-KR" dirty="0"/>
              <a:t>influence functions</a:t>
            </a:r>
            <a:r>
              <a:rPr lang="ko-KR" altLang="en-US" dirty="0"/>
              <a:t>를 어디에 사용하는지에 대해 순차적으로 알아보겠습니다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EA5C87-D55D-4B89-9394-3514EA3CF109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521377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A0BA33-6481-57D4-EB6E-EE47433EE8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FE0F971-CCC1-F691-9E68-F2AC30EAB6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7954555-D126-1AC7-FEC1-4EC4AB126A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altLang="ko-KR" b="0" i="0" dirty="0">
              <a:effectLst/>
              <a:latin typeface="Söhne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9D77FF9-6E89-5E45-799E-C7F06E39F1E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EA5C87-D55D-4B89-9394-3514EA3CF109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08776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1E5C44-37D9-FA57-F775-92FA50763B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91506FD-2CC0-3F77-5937-DFB8088855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18B39A2-E44B-CE00-26B9-735ED11770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altLang="ko-KR" b="0" i="0" dirty="0">
              <a:effectLst/>
              <a:latin typeface="Söhne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76F8B37-E20F-ED4D-2558-B9C69F943C4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EA5C87-D55D-4B89-9394-3514EA3CF109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299928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5A56D9-34DD-37FA-98C3-91630C3DF4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5547242-5107-9CC2-8700-6DC1B4388C2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901E4AB-163A-BB78-9F0B-3B777714C1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fontAlgn="base" latinLnBrk="1">
              <a:lnSpc>
                <a:spcPct val="160000"/>
              </a:lnSpc>
            </a:pPr>
            <a:endParaRPr lang="ko-KR" altLang="en-US" sz="1800" kern="0" spc="0" dirty="0">
              <a:solidFill>
                <a:srgbClr val="000000"/>
              </a:solidFill>
              <a:effectLst/>
              <a:latin typeface="바탕" panose="02030600000101010101" pitchFamily="18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11719D6-1887-72DA-037B-7FC855B8F2E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EA5C87-D55D-4B89-9394-3514EA3CF109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274482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066696-ADAD-D77D-D4CD-BAF929DAD5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BBAD4E5-FF5B-9C5F-B7B4-273291EA7A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0850AE5-BAB9-7692-3087-BD32F0FC0E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altLang="ko-KR" b="0" i="0" dirty="0">
              <a:effectLst/>
              <a:latin typeface="Söhne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240CF13-0260-62C9-DBED-29E0A59084F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EA5C87-D55D-4B89-9394-3514EA3CF109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599615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지금부터 본 연구에서 수행한 </a:t>
            </a:r>
            <a:r>
              <a:rPr lang="ko-KR" altLang="en-US" b="1" dirty="0"/>
              <a:t>트리 기반 앙상블 모델의 </a:t>
            </a:r>
            <a:r>
              <a:rPr lang="ko-KR" altLang="en-US" b="1" dirty="0" err="1"/>
              <a:t>하이퍼파라미터</a:t>
            </a:r>
            <a:r>
              <a:rPr lang="ko-KR" altLang="en-US" b="1" dirty="0"/>
              <a:t> 최적화 결과</a:t>
            </a:r>
            <a:r>
              <a:rPr lang="ko-KR" altLang="en-US" dirty="0"/>
              <a:t>에 대해 </a:t>
            </a:r>
            <a:r>
              <a:rPr lang="ko-KR" altLang="en-US" dirty="0" err="1"/>
              <a:t>설명드리겠습니다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본 연구에서는 </a:t>
            </a:r>
            <a:r>
              <a:rPr lang="en-US" altLang="ko-KR" b="1" dirty="0"/>
              <a:t>4</a:t>
            </a:r>
            <a:r>
              <a:rPr lang="ko-KR" altLang="en-US" b="1" dirty="0"/>
              <a:t>가지 주요 </a:t>
            </a:r>
            <a:r>
              <a:rPr lang="ko-KR" altLang="en-US" b="1" dirty="0" err="1"/>
              <a:t>하이퍼파라미터</a:t>
            </a:r>
            <a:r>
              <a:rPr lang="ko-KR" altLang="en-US" b="1" dirty="0"/>
              <a:t> 최적화 기법</a:t>
            </a:r>
            <a:r>
              <a:rPr lang="ko-KR" altLang="en-US" dirty="0"/>
              <a:t>을 적용하여</a:t>
            </a:r>
            <a:r>
              <a:rPr lang="en-US" altLang="ko-KR" dirty="0"/>
              <a:t>, </a:t>
            </a:r>
            <a:r>
              <a:rPr lang="ko-KR" altLang="en-US" dirty="0"/>
              <a:t>각 </a:t>
            </a:r>
            <a:r>
              <a:rPr lang="ko-KR" altLang="en-US" dirty="0" err="1"/>
              <a:t>모델별</a:t>
            </a:r>
            <a:r>
              <a:rPr lang="ko-KR" altLang="en-US" dirty="0"/>
              <a:t> 최적화 성능을 비교 분석하였습니다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사용된 최적화 기법은 다음과 같습니다</a:t>
            </a:r>
            <a:r>
              <a:rPr lang="en-US" altLang="ko-KR" dirty="0"/>
              <a:t>:</a:t>
            </a:r>
          </a:p>
          <a:p>
            <a:pPr>
              <a:buFont typeface="+mj-lt"/>
              <a:buAutoNum type="arabicPeriod"/>
            </a:pPr>
            <a:r>
              <a:rPr lang="ko-KR" altLang="en-US" b="1" dirty="0"/>
              <a:t>그리드 </a:t>
            </a:r>
            <a:r>
              <a:rPr lang="ko-KR" altLang="en-US" b="1" dirty="0" err="1"/>
              <a:t>서치</a:t>
            </a:r>
            <a:r>
              <a:rPr lang="en-US" altLang="ko-KR" b="1" dirty="0"/>
              <a:t>(Grid Search)</a:t>
            </a:r>
            <a:endParaRPr lang="ko-KR" altLang="en-US" dirty="0"/>
          </a:p>
          <a:p>
            <a:pPr>
              <a:buFont typeface="+mj-lt"/>
              <a:buAutoNum type="arabicPeriod"/>
            </a:pPr>
            <a:r>
              <a:rPr lang="ko-KR" altLang="en-US" b="1" dirty="0"/>
              <a:t>랜덤 </a:t>
            </a:r>
            <a:r>
              <a:rPr lang="ko-KR" altLang="en-US" b="1" dirty="0" err="1"/>
              <a:t>서치</a:t>
            </a:r>
            <a:r>
              <a:rPr lang="en-US" altLang="ko-KR" b="1" dirty="0"/>
              <a:t>(Random Search)</a:t>
            </a:r>
            <a:endParaRPr lang="ko-KR" altLang="en-US" dirty="0"/>
          </a:p>
          <a:p>
            <a:pPr>
              <a:buFont typeface="+mj-lt"/>
              <a:buAutoNum type="arabicPeriod"/>
            </a:pPr>
            <a:r>
              <a:rPr lang="ko-KR" altLang="en-US" b="1" dirty="0"/>
              <a:t>베이지안 최적화</a:t>
            </a:r>
            <a:r>
              <a:rPr lang="en-US" altLang="ko-KR" b="1" dirty="0"/>
              <a:t>(Bayesian Optimization)</a:t>
            </a:r>
            <a:endParaRPr lang="ko-KR" altLang="en-US" dirty="0"/>
          </a:p>
          <a:p>
            <a:pPr>
              <a:buFont typeface="+mj-lt"/>
              <a:buAutoNum type="arabicPeriod"/>
            </a:pPr>
            <a:r>
              <a:rPr lang="ko-KR" altLang="en-US" b="1" dirty="0"/>
              <a:t>유전 알고리즘</a:t>
            </a:r>
            <a:r>
              <a:rPr lang="en-US" altLang="ko-KR" b="1" dirty="0"/>
              <a:t>(Genetic Algorithm)</a:t>
            </a:r>
            <a:endParaRPr lang="ko-KR" altLang="en-US" dirty="0"/>
          </a:p>
          <a:p>
            <a:r>
              <a:rPr lang="ko-KR" altLang="en-US" dirty="0"/>
              <a:t>분석은 </a:t>
            </a:r>
            <a:r>
              <a:rPr lang="en-US" altLang="ko-KR" b="1" dirty="0"/>
              <a:t>NASA</a:t>
            </a:r>
            <a:r>
              <a:rPr lang="ko-KR" altLang="en-US" b="1" dirty="0"/>
              <a:t>의 </a:t>
            </a:r>
            <a:r>
              <a:rPr lang="en-US" altLang="ko-KR" b="1" dirty="0"/>
              <a:t>11</a:t>
            </a:r>
            <a:r>
              <a:rPr lang="ko-KR" altLang="en-US" b="1" dirty="0"/>
              <a:t>개 소프트웨어 결함 데이터셋</a:t>
            </a:r>
            <a:r>
              <a:rPr lang="ko-KR" altLang="en-US" dirty="0"/>
              <a:t>을 대상으로 수행되었으며</a:t>
            </a:r>
            <a:r>
              <a:rPr lang="en-US" altLang="ko-KR" dirty="0"/>
              <a:t>, CM1, JM1, KC1, KC3, MC1, MC2, MW1, PC1, PC2, PC3, PC4</a:t>
            </a:r>
            <a:r>
              <a:rPr lang="ko-KR" altLang="en-US" dirty="0"/>
              <a:t>의 결과를 기반으로 하였습니다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이를 통해</a:t>
            </a:r>
            <a:r>
              <a:rPr lang="en-US" altLang="ko-KR" dirty="0"/>
              <a:t>, </a:t>
            </a:r>
            <a:r>
              <a:rPr lang="ko-KR" altLang="en-US" dirty="0"/>
              <a:t>각 모델과 최적화 기법이 다양한 데이터셋에서 </a:t>
            </a:r>
            <a:r>
              <a:rPr lang="ko-KR" altLang="en-US" b="1" dirty="0"/>
              <a:t>일관된 성능을 보이는지 평가</a:t>
            </a:r>
            <a:r>
              <a:rPr lang="ko-KR" altLang="en-US" dirty="0"/>
              <a:t>할 수 있었습니다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="0" i="0" dirty="0">
              <a:effectLst/>
              <a:latin typeface="Söhne"/>
            </a:endParaRPr>
          </a:p>
          <a:p>
            <a:pPr algn="l"/>
            <a:r>
              <a:rPr lang="ko-KR" altLang="en-US" b="1" dirty="0"/>
              <a:t>모델의 복잡도</a:t>
            </a:r>
            <a:r>
              <a:rPr lang="ko-KR" altLang="en-US" dirty="0"/>
              <a:t>와 </a:t>
            </a:r>
            <a:r>
              <a:rPr lang="ko-KR" altLang="en-US" b="1" dirty="0" err="1"/>
              <a:t>하이퍼파라미터</a:t>
            </a:r>
            <a:r>
              <a:rPr lang="ko-KR" altLang="en-US" b="1" dirty="0"/>
              <a:t> 공간 크기</a:t>
            </a:r>
            <a:r>
              <a:rPr lang="ko-KR" altLang="en-US" dirty="0"/>
              <a:t>에 따라 최적화 기법의 성능이 다르게 나타났습니다</a:t>
            </a:r>
            <a:endParaRPr lang="en-US" altLang="ko-KR" dirty="0"/>
          </a:p>
          <a:p>
            <a:pPr algn="l"/>
            <a:r>
              <a:rPr lang="en-US" altLang="ko-KR" dirty="0"/>
              <a:t>.</a:t>
            </a:r>
            <a:r>
              <a:rPr lang="ko-KR" altLang="en-US" dirty="0"/>
              <a:t>예를 들어</a:t>
            </a:r>
            <a:r>
              <a:rPr lang="en-US" altLang="ko-KR" dirty="0"/>
              <a:t>, </a:t>
            </a:r>
            <a:r>
              <a:rPr lang="ko-KR" altLang="en-US" dirty="0" err="1"/>
              <a:t>하이퍼파라미터</a:t>
            </a:r>
            <a:r>
              <a:rPr lang="ko-KR" altLang="en-US" dirty="0"/>
              <a:t> 공간이 넓고 복잡한 경우 랜덤 </a:t>
            </a:r>
            <a:r>
              <a:rPr lang="ko-KR" altLang="en-US" dirty="0" err="1"/>
              <a:t>서치와</a:t>
            </a:r>
            <a:r>
              <a:rPr lang="ko-KR" altLang="en-US" dirty="0"/>
              <a:t> 유전 알고리즘이 보다 유리한 성능을 보였습니다</a:t>
            </a:r>
            <a:r>
              <a:rPr lang="en-US" altLang="ko-KR" dirty="0"/>
              <a:t>.</a:t>
            </a:r>
          </a:p>
          <a:p>
            <a:pPr algn="l"/>
            <a:r>
              <a:rPr lang="ko-KR" altLang="en-US" dirty="0"/>
              <a:t>반면</a:t>
            </a:r>
            <a:r>
              <a:rPr lang="en-US" altLang="ko-KR" dirty="0"/>
              <a:t>, </a:t>
            </a:r>
            <a:r>
              <a:rPr lang="ko-KR" altLang="en-US" dirty="0"/>
              <a:t>그리드 </a:t>
            </a:r>
            <a:r>
              <a:rPr lang="ko-KR" altLang="en-US" dirty="0" err="1"/>
              <a:t>서치는</a:t>
            </a:r>
            <a:r>
              <a:rPr lang="ko-KR" altLang="en-US" dirty="0"/>
              <a:t> 탐색 비용이 높아지는 단점이 있었지만</a:t>
            </a:r>
            <a:r>
              <a:rPr lang="en-US" altLang="ko-KR" dirty="0"/>
              <a:t>, </a:t>
            </a:r>
            <a:r>
              <a:rPr lang="ko-KR" altLang="en-US" dirty="0"/>
              <a:t>탐색 공간이 작은 경우에는 효과적으로 작동하였습니다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EA5C87-D55D-4B89-9394-3514EA3CF109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275496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Genetic Algorithm</a:t>
            </a:r>
            <a:r>
              <a:rPr lang="ko-KR" altLang="en-US" dirty="0"/>
              <a:t>은 대부분의 모델에서 최고 성능을 기록하며</a:t>
            </a:r>
            <a:r>
              <a:rPr lang="en-US" altLang="ko-KR" dirty="0"/>
              <a:t>, </a:t>
            </a:r>
            <a:r>
              <a:rPr lang="ko-KR" altLang="en-US" dirty="0"/>
              <a:t>복잡한 탐색 공간에서 효과적</a:t>
            </a:r>
            <a:r>
              <a:rPr lang="en-US" altLang="ko-KR" dirty="0"/>
              <a:t>. </a:t>
            </a:r>
            <a:r>
              <a:rPr lang="ko-KR" altLang="en-US" dirty="0"/>
              <a:t>일부 모델</a:t>
            </a:r>
            <a:r>
              <a:rPr lang="en-US" altLang="ko-KR" dirty="0"/>
              <a:t>(</a:t>
            </a:r>
            <a:r>
              <a:rPr lang="ko-KR" altLang="en-US" dirty="0"/>
              <a:t>예</a:t>
            </a:r>
            <a:r>
              <a:rPr lang="en-US" altLang="ko-KR" dirty="0"/>
              <a:t>: </a:t>
            </a:r>
            <a:r>
              <a:rPr lang="en-US" altLang="ko-KR" dirty="0" err="1"/>
              <a:t>LightGBM</a:t>
            </a:r>
            <a:r>
              <a:rPr lang="en-US" altLang="ko-KR" dirty="0"/>
              <a:t>)</a:t>
            </a:r>
            <a:r>
              <a:rPr lang="ko-KR" altLang="en-US" dirty="0"/>
              <a:t>에서는 </a:t>
            </a:r>
            <a:r>
              <a:rPr lang="en-US" altLang="ko-KR" dirty="0"/>
              <a:t>Grid Search</a:t>
            </a:r>
            <a:r>
              <a:rPr lang="ko-KR" altLang="en-US" dirty="0"/>
              <a:t>와 </a:t>
            </a:r>
            <a:r>
              <a:rPr lang="en-US" altLang="ko-KR" dirty="0"/>
              <a:t>Random Search</a:t>
            </a:r>
            <a:r>
              <a:rPr lang="ko-KR" altLang="en-US" dirty="0"/>
              <a:t>가 더 적합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EA5C87-D55D-4B89-9394-3514EA3CF109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763444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1" dirty="0"/>
              <a:t>성능 </a:t>
            </a:r>
            <a:r>
              <a:rPr lang="ko-KR" altLang="en-US" b="1" dirty="0" err="1"/>
              <a:t>지표별</a:t>
            </a:r>
            <a:r>
              <a:rPr lang="ko-KR" altLang="en-US" b="1" dirty="0"/>
              <a:t> 분석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b="1" dirty="0"/>
              <a:t>Accuracy</a:t>
            </a:r>
            <a:r>
              <a:rPr lang="en-US" altLang="ko-KR" dirty="0"/>
              <a:t>: </a:t>
            </a:r>
            <a:r>
              <a:rPr lang="ko-KR" altLang="en-US" dirty="0"/>
              <a:t>전반적인 분류 정확도를 평가하지만</a:t>
            </a:r>
            <a:r>
              <a:rPr lang="en-US" altLang="ko-KR" dirty="0"/>
              <a:t>, </a:t>
            </a:r>
            <a:r>
              <a:rPr lang="ko-KR" altLang="en-US" dirty="0"/>
              <a:t>클래스 불균형 상황에서는 성능을 과대평가할 가능성이 있음</a:t>
            </a:r>
            <a:r>
              <a:rPr lang="en-US" altLang="ko-KR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b="1" dirty="0"/>
              <a:t>F1 Score</a:t>
            </a:r>
            <a:r>
              <a:rPr lang="en-US" altLang="ko-KR" dirty="0"/>
              <a:t>: </a:t>
            </a:r>
            <a:r>
              <a:rPr lang="ko-KR" altLang="en-US" dirty="0"/>
              <a:t>정밀도와 재현율을 모두 고려해 </a:t>
            </a:r>
            <a:r>
              <a:rPr lang="ko-KR" altLang="en-US" b="1" dirty="0"/>
              <a:t>클래스 불균형 문제에 민감</a:t>
            </a:r>
            <a:r>
              <a:rPr lang="ko-KR" altLang="en-US" dirty="0"/>
              <a:t>하게 반응</a:t>
            </a:r>
            <a:r>
              <a:rPr lang="en-US" altLang="ko-KR" dirty="0"/>
              <a:t>.</a:t>
            </a:r>
          </a:p>
          <a:p>
            <a:endParaRPr lang="en-US" altLang="ko-KR" b="1" dirty="0"/>
          </a:p>
          <a:p>
            <a:endParaRPr lang="en-US" altLang="ko-KR" b="1" dirty="0"/>
          </a:p>
          <a:p>
            <a:r>
              <a:rPr lang="ko-KR" altLang="en-US" b="1" dirty="0"/>
              <a:t>전반적인 결과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b="1" dirty="0"/>
              <a:t>Genetic Algorithm</a:t>
            </a:r>
            <a:r>
              <a:rPr lang="en-US" altLang="ko-KR" dirty="0"/>
              <a:t>: </a:t>
            </a:r>
            <a:r>
              <a:rPr lang="ko-KR" altLang="en-US" dirty="0"/>
              <a:t>대부분의 모델에서 </a:t>
            </a:r>
            <a:r>
              <a:rPr lang="en-US" altLang="ko-KR" b="1" dirty="0"/>
              <a:t>Accuracy</a:t>
            </a:r>
            <a:r>
              <a:rPr lang="ko-KR" altLang="en-US" dirty="0"/>
              <a:t>와 </a:t>
            </a:r>
            <a:r>
              <a:rPr lang="en-US" altLang="ko-KR" b="1" dirty="0"/>
              <a:t>F1 Score</a:t>
            </a:r>
            <a:r>
              <a:rPr lang="ko-KR" altLang="en-US" dirty="0"/>
              <a:t> 두 지표 모두에서 최고 성능을 기록</a:t>
            </a:r>
            <a:r>
              <a:rPr lang="en-US" altLang="ko-KR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/>
              <a:t>특히 </a:t>
            </a:r>
            <a:r>
              <a:rPr lang="en-US" altLang="ko-KR" b="1" dirty="0"/>
              <a:t>Gradient Boosting</a:t>
            </a:r>
            <a:r>
              <a:rPr lang="en-US" altLang="ko-KR" dirty="0"/>
              <a:t>, </a:t>
            </a:r>
            <a:r>
              <a:rPr lang="en-US" altLang="ko-KR" b="1" dirty="0" err="1"/>
              <a:t>CatBoost</a:t>
            </a:r>
            <a:r>
              <a:rPr lang="en-US" altLang="ko-KR" dirty="0"/>
              <a:t>, </a:t>
            </a:r>
            <a:r>
              <a:rPr lang="en-US" altLang="ko-KR" b="1" dirty="0" err="1"/>
              <a:t>XGBoost</a:t>
            </a:r>
            <a:r>
              <a:rPr lang="ko-KR" altLang="en-US" dirty="0"/>
              <a:t>와 같은 </a:t>
            </a:r>
            <a:r>
              <a:rPr lang="ko-KR" altLang="en-US" b="1" dirty="0"/>
              <a:t>복잡한 모델</a:t>
            </a:r>
            <a:r>
              <a:rPr lang="ko-KR" altLang="en-US" dirty="0"/>
              <a:t>에서 두드러진 성능 향상</a:t>
            </a:r>
            <a:r>
              <a:rPr lang="en-US" altLang="ko-KR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b="1" dirty="0"/>
              <a:t>Grid Search</a:t>
            </a:r>
            <a:r>
              <a:rPr lang="ko-KR" altLang="en-US" dirty="0"/>
              <a:t>와 </a:t>
            </a:r>
            <a:r>
              <a:rPr lang="en-US" altLang="ko-KR" b="1" dirty="0"/>
              <a:t>Random Search</a:t>
            </a:r>
            <a:r>
              <a:rPr lang="en-US" altLang="ko-KR" dirty="0"/>
              <a:t>: </a:t>
            </a:r>
            <a:r>
              <a:rPr lang="en-US" altLang="ko-KR" b="1" dirty="0" err="1"/>
              <a:t>Adaboost</a:t>
            </a:r>
            <a:r>
              <a:rPr lang="en-US" altLang="ko-KR" dirty="0"/>
              <a:t>, </a:t>
            </a:r>
            <a:r>
              <a:rPr lang="en-US" altLang="ko-KR" b="1" dirty="0" err="1"/>
              <a:t>ExtraTree</a:t>
            </a:r>
            <a:r>
              <a:rPr lang="en-US" altLang="ko-KR" dirty="0"/>
              <a:t>, </a:t>
            </a:r>
            <a:r>
              <a:rPr lang="en-US" altLang="ko-KR" b="1" dirty="0" err="1"/>
              <a:t>RandomForest</a:t>
            </a:r>
            <a:r>
              <a:rPr lang="ko-KR" altLang="en-US" dirty="0"/>
              <a:t>와 같은 </a:t>
            </a:r>
            <a:r>
              <a:rPr lang="ko-KR" altLang="en-US" b="1" dirty="0"/>
              <a:t>단순한 모델</a:t>
            </a:r>
            <a:r>
              <a:rPr lang="ko-KR" altLang="en-US" dirty="0"/>
              <a:t>에서 안정적인 성능</a:t>
            </a:r>
            <a:r>
              <a:rPr lang="en-US" altLang="ko-KR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b="1" dirty="0"/>
              <a:t>Bayesian Search</a:t>
            </a:r>
            <a:r>
              <a:rPr lang="en-US" altLang="ko-KR" dirty="0"/>
              <a:t>: </a:t>
            </a:r>
            <a:r>
              <a:rPr lang="ko-KR" altLang="en-US" dirty="0"/>
              <a:t>탐색 효율성과 성능의 균형을 제공하며</a:t>
            </a:r>
            <a:r>
              <a:rPr lang="en-US" altLang="ko-KR" dirty="0"/>
              <a:t>, Grid Search</a:t>
            </a:r>
            <a:r>
              <a:rPr lang="ko-KR" altLang="en-US" dirty="0"/>
              <a:t>와 </a:t>
            </a:r>
            <a:r>
              <a:rPr lang="en-US" altLang="ko-KR" dirty="0"/>
              <a:t>Random Search</a:t>
            </a:r>
            <a:r>
              <a:rPr lang="ko-KR" altLang="en-US" dirty="0"/>
              <a:t>보다 우수한 성능을 보였으나</a:t>
            </a:r>
            <a:r>
              <a:rPr lang="en-US" altLang="ko-KR" dirty="0"/>
              <a:t>, </a:t>
            </a:r>
            <a:r>
              <a:rPr lang="ko-KR" altLang="en-US" dirty="0"/>
              <a:t>복잡한 모델에서는 </a:t>
            </a:r>
            <a:r>
              <a:rPr lang="en-US" altLang="ko-KR" dirty="0"/>
              <a:t>Genetic Algorithm</a:t>
            </a:r>
            <a:r>
              <a:rPr lang="ko-KR" altLang="en-US" dirty="0"/>
              <a:t>만큼 성능이 높지 않음</a:t>
            </a:r>
            <a:r>
              <a:rPr lang="en-US" altLang="ko-KR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>
              <a:buFont typeface="Arial" panose="020B0604020202020204" pitchFamily="34" charset="0"/>
              <a:buChar char="•"/>
            </a:pPr>
            <a:endParaRPr lang="en-US" altLang="ko-KR" dirty="0"/>
          </a:p>
          <a:p>
            <a:r>
              <a:rPr lang="en-US" altLang="ko-KR" b="1" dirty="0"/>
              <a:t>3. </a:t>
            </a:r>
            <a:r>
              <a:rPr lang="ko-KR" altLang="en-US" b="1" dirty="0" err="1"/>
              <a:t>모델별</a:t>
            </a:r>
            <a:r>
              <a:rPr lang="ko-KR" altLang="en-US" b="1" dirty="0"/>
              <a:t> 분석</a:t>
            </a:r>
          </a:p>
          <a:p>
            <a:pPr>
              <a:buFont typeface="+mj-lt"/>
              <a:buAutoNum type="arabicPeriod"/>
            </a:pPr>
            <a:r>
              <a:rPr lang="en-US" altLang="ko-KR" b="1" dirty="0" err="1"/>
              <a:t>Adaboost</a:t>
            </a:r>
            <a:r>
              <a:rPr lang="en-US" altLang="ko-KR" dirty="0"/>
              <a:t>: Genetic Algorithm</a:t>
            </a:r>
            <a:r>
              <a:rPr lang="ko-KR" altLang="en-US" dirty="0"/>
              <a:t>이 </a:t>
            </a:r>
            <a:r>
              <a:rPr lang="en-US" altLang="ko-KR" dirty="0"/>
              <a:t>Accuracy</a:t>
            </a:r>
            <a:r>
              <a:rPr lang="ko-KR" altLang="en-US" dirty="0"/>
              <a:t>와 </a:t>
            </a:r>
            <a:r>
              <a:rPr lang="en-US" altLang="ko-KR" dirty="0"/>
              <a:t>F1 Score </a:t>
            </a:r>
            <a:r>
              <a:rPr lang="ko-KR" altLang="en-US" dirty="0"/>
              <a:t>모두에서 최고 성능</a:t>
            </a:r>
            <a:r>
              <a:rPr lang="en-US" altLang="ko-KR" dirty="0"/>
              <a:t>.</a:t>
            </a:r>
          </a:p>
          <a:p>
            <a:pPr>
              <a:buFont typeface="+mj-lt"/>
              <a:buAutoNum type="arabicPeriod"/>
            </a:pPr>
            <a:r>
              <a:rPr lang="en-US" altLang="ko-KR" b="1" dirty="0" err="1"/>
              <a:t>RandomForest</a:t>
            </a:r>
            <a:r>
              <a:rPr lang="en-US" altLang="ko-KR" dirty="0"/>
              <a:t>, </a:t>
            </a:r>
            <a:r>
              <a:rPr lang="en-US" altLang="ko-KR" b="1" dirty="0" err="1"/>
              <a:t>ExtraTree</a:t>
            </a:r>
            <a:r>
              <a:rPr lang="en-US" altLang="ko-KR" dirty="0"/>
              <a:t>: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altLang="ko-KR" dirty="0"/>
              <a:t>Grid Search</a:t>
            </a:r>
            <a:r>
              <a:rPr lang="ko-KR" altLang="en-US" dirty="0"/>
              <a:t>와 </a:t>
            </a:r>
            <a:r>
              <a:rPr lang="en-US" altLang="ko-KR" dirty="0"/>
              <a:t>Random Search</a:t>
            </a:r>
            <a:r>
              <a:rPr lang="ko-KR" altLang="en-US" dirty="0"/>
              <a:t>가 비슷한 </a:t>
            </a:r>
            <a:r>
              <a:rPr lang="en-US" altLang="ko-KR" dirty="0"/>
              <a:t>Accuracy </a:t>
            </a:r>
            <a:r>
              <a:rPr lang="ko-KR" altLang="en-US" dirty="0"/>
              <a:t>성능</a:t>
            </a:r>
            <a:r>
              <a:rPr lang="en-US" altLang="ko-KR" dirty="0"/>
              <a:t>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altLang="ko-KR" dirty="0"/>
              <a:t>F1 Score</a:t>
            </a:r>
            <a:r>
              <a:rPr lang="ko-KR" altLang="en-US" dirty="0"/>
              <a:t>에서 약간의 차이를 보이며</a:t>
            </a:r>
            <a:r>
              <a:rPr lang="en-US" altLang="ko-KR" dirty="0"/>
              <a:t>, </a:t>
            </a:r>
            <a:r>
              <a:rPr lang="ko-KR" altLang="en-US" dirty="0"/>
              <a:t>클래스 불균형 대응에서 </a:t>
            </a:r>
            <a:r>
              <a:rPr lang="en-US" altLang="ko-KR" dirty="0"/>
              <a:t>F1 Score</a:t>
            </a:r>
            <a:r>
              <a:rPr lang="ko-KR" altLang="en-US" dirty="0"/>
              <a:t>의 적합성 확인</a:t>
            </a:r>
            <a:r>
              <a:rPr lang="en-US" altLang="ko-KR" dirty="0"/>
              <a:t>.</a:t>
            </a:r>
          </a:p>
          <a:p>
            <a:pPr>
              <a:buFont typeface="+mj-lt"/>
              <a:buAutoNum type="arabicPeriod"/>
            </a:pPr>
            <a:r>
              <a:rPr lang="en-US" altLang="ko-KR" b="1" dirty="0"/>
              <a:t>Gradient Boosting</a:t>
            </a:r>
            <a:r>
              <a:rPr lang="en-US" altLang="ko-KR" dirty="0"/>
              <a:t>, </a:t>
            </a:r>
            <a:r>
              <a:rPr lang="en-US" altLang="ko-KR" b="1" dirty="0" err="1"/>
              <a:t>CatBoost</a:t>
            </a:r>
            <a:r>
              <a:rPr lang="en-US" altLang="ko-KR" dirty="0"/>
              <a:t>, </a:t>
            </a:r>
            <a:r>
              <a:rPr lang="en-US" altLang="ko-KR" b="1" dirty="0" err="1"/>
              <a:t>XGBoost</a:t>
            </a:r>
            <a:r>
              <a:rPr lang="en-US" altLang="ko-KR" dirty="0"/>
              <a:t>: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altLang="ko-KR" dirty="0"/>
              <a:t>Genetic Algorithm</a:t>
            </a:r>
            <a:r>
              <a:rPr lang="ko-KR" altLang="en-US" dirty="0"/>
              <a:t>이 두 지표에서 모두 최고 성능</a:t>
            </a:r>
            <a:r>
              <a:rPr lang="en-US" altLang="ko-KR" dirty="0"/>
              <a:t>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altLang="ko-KR" dirty="0"/>
              <a:t>Bayesian Search</a:t>
            </a:r>
            <a:r>
              <a:rPr lang="ko-KR" altLang="en-US" dirty="0"/>
              <a:t>도 우수했으나</a:t>
            </a:r>
            <a:r>
              <a:rPr lang="en-US" altLang="ko-KR" dirty="0"/>
              <a:t>, </a:t>
            </a:r>
            <a:r>
              <a:rPr lang="ko-KR" altLang="en-US" dirty="0"/>
              <a:t>탐색 공간이 매우 복잡한 경우 </a:t>
            </a:r>
            <a:r>
              <a:rPr lang="en-US" altLang="ko-KR" dirty="0"/>
              <a:t>Genetic Algorithm</a:t>
            </a:r>
            <a:r>
              <a:rPr lang="ko-KR" altLang="en-US" dirty="0"/>
              <a:t>에 비해 한계가 있음</a:t>
            </a:r>
            <a:r>
              <a:rPr lang="en-US" altLang="ko-KR" dirty="0"/>
              <a:t>.</a:t>
            </a:r>
          </a:p>
          <a:p>
            <a:pPr>
              <a:buFont typeface="+mj-lt"/>
              <a:buAutoNum type="arabicPeriod"/>
            </a:pPr>
            <a:r>
              <a:rPr lang="en-US" altLang="ko-KR" b="1" dirty="0" err="1"/>
              <a:t>LightGBM</a:t>
            </a:r>
            <a:r>
              <a:rPr lang="en-US" altLang="ko-KR" dirty="0"/>
              <a:t>: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altLang="ko-KR" dirty="0"/>
              <a:t>Random Search</a:t>
            </a:r>
            <a:r>
              <a:rPr lang="ko-KR" altLang="en-US" dirty="0"/>
              <a:t>와 </a:t>
            </a:r>
            <a:r>
              <a:rPr lang="en-US" altLang="ko-KR" dirty="0"/>
              <a:t>Genetic Algorithm</a:t>
            </a:r>
            <a:r>
              <a:rPr lang="ko-KR" altLang="en-US" dirty="0"/>
              <a:t>이 높은 성능 기록</a:t>
            </a:r>
            <a:r>
              <a:rPr lang="en-US" altLang="ko-KR" dirty="0"/>
              <a:t>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altLang="ko-KR" dirty="0"/>
              <a:t>Grid Search</a:t>
            </a:r>
            <a:r>
              <a:rPr lang="ko-KR" altLang="en-US" dirty="0"/>
              <a:t>는 </a:t>
            </a:r>
            <a:r>
              <a:rPr lang="en-US" altLang="ko-KR" dirty="0" err="1"/>
              <a:t>LightGBM</a:t>
            </a:r>
            <a:r>
              <a:rPr lang="ko-KR" altLang="en-US" dirty="0"/>
              <a:t>의 빠른 학습 특성과 부합하지 않아 낮은 성능</a:t>
            </a:r>
            <a:r>
              <a:rPr lang="en-US" altLang="ko-KR" dirty="0"/>
              <a:t>.</a:t>
            </a:r>
          </a:p>
          <a:p>
            <a:r>
              <a:rPr lang="en-US" altLang="ko-KR" b="1" dirty="0"/>
              <a:t>4. </a:t>
            </a:r>
            <a:r>
              <a:rPr lang="ko-KR" altLang="en-US" b="1" dirty="0"/>
              <a:t>결론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/>
              <a:t>Genetic Algorithm</a:t>
            </a:r>
            <a:r>
              <a:rPr lang="ko-KR" altLang="en-US" dirty="0"/>
              <a:t>은 특히 </a:t>
            </a:r>
            <a:r>
              <a:rPr lang="ko-KR" altLang="en-US" b="1" dirty="0"/>
              <a:t>복잡한 모델</a:t>
            </a:r>
            <a:r>
              <a:rPr lang="ko-KR" altLang="en-US" dirty="0"/>
              <a:t>에서 최적의 성능을 제공하며</a:t>
            </a:r>
            <a:r>
              <a:rPr lang="en-US" altLang="ko-KR" dirty="0"/>
              <a:t>, </a:t>
            </a:r>
            <a:r>
              <a:rPr lang="ko-KR" altLang="en-US" dirty="0"/>
              <a:t>전역 최적화를 통해 효과적으로 </a:t>
            </a:r>
            <a:r>
              <a:rPr lang="ko-KR" altLang="en-US" dirty="0" err="1"/>
              <a:t>하이퍼파라미터</a:t>
            </a:r>
            <a:r>
              <a:rPr lang="ko-KR" altLang="en-US" dirty="0"/>
              <a:t> 탐색을 수행</a:t>
            </a:r>
            <a:r>
              <a:rPr lang="en-US" altLang="ko-KR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/>
              <a:t>Grid Search</a:t>
            </a:r>
            <a:r>
              <a:rPr lang="ko-KR" altLang="en-US" dirty="0"/>
              <a:t>와 </a:t>
            </a:r>
            <a:r>
              <a:rPr lang="en-US" altLang="ko-KR" dirty="0"/>
              <a:t>Random Search</a:t>
            </a:r>
            <a:r>
              <a:rPr lang="ko-KR" altLang="en-US" dirty="0"/>
              <a:t>는 단순한 모델에서 효과적이며</a:t>
            </a:r>
            <a:r>
              <a:rPr lang="en-US" altLang="ko-KR" dirty="0"/>
              <a:t>, </a:t>
            </a:r>
            <a:r>
              <a:rPr lang="ko-KR" altLang="en-US" dirty="0"/>
              <a:t>효율적인 최적화를 달성 가능</a:t>
            </a:r>
            <a:r>
              <a:rPr lang="en-US" altLang="ko-KR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b="1" dirty="0"/>
              <a:t>최적화 기법과 모델 특성 간의 상호작용</a:t>
            </a:r>
            <a:r>
              <a:rPr lang="ko-KR" altLang="en-US" dirty="0"/>
              <a:t>이 성능에 큰 영향을 미치며</a:t>
            </a:r>
            <a:r>
              <a:rPr lang="en-US" altLang="ko-KR" dirty="0"/>
              <a:t>, </a:t>
            </a:r>
            <a:r>
              <a:rPr lang="ko-KR" altLang="en-US" dirty="0"/>
              <a:t>모델 특성에 적합한 최적화 전략을 선택하는 것이 중요함을 확인</a:t>
            </a:r>
            <a:r>
              <a:rPr lang="en-US" altLang="ko-KR" dirty="0"/>
              <a:t>.</a:t>
            </a:r>
          </a:p>
          <a:p>
            <a:pPr algn="l"/>
            <a:endParaRPr lang="en-US" altLang="ko-KR" b="0" i="0" dirty="0">
              <a:effectLst/>
              <a:latin typeface="Söhne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EA5C87-D55D-4B89-9394-3514EA3CF109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93007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altLang="ko-KR" b="0" i="0" dirty="0">
              <a:effectLst/>
              <a:latin typeface="Söhne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EA5C87-D55D-4B89-9394-3514EA3CF109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43227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altLang="ko-KR" b="0" i="0" dirty="0">
              <a:effectLst/>
              <a:latin typeface="Söhne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EA5C87-D55D-4B89-9394-3514EA3CF109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737000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altLang="ko-KR" b="0" i="0" dirty="0">
              <a:effectLst/>
              <a:latin typeface="Söhne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EA5C87-D55D-4B89-9394-3514EA3CF109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89943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ko-KR" altLang="en-US" dirty="0"/>
              <a:t>소프트웨어 개발의 복잡성과 규모가 지속적으로 증가하면서</a:t>
            </a:r>
            <a:r>
              <a:rPr lang="en-US" altLang="ko-KR" dirty="0"/>
              <a:t>, </a:t>
            </a:r>
            <a:r>
              <a:rPr lang="ko-KR" altLang="en-US" dirty="0"/>
              <a:t>소프트웨어 시스템의 결함을 조기에 예측하고 해결하는 작업은 점점 더 중요해지고 있습니다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소프트웨어 결함은 단순한 오류를 넘어 치명적인 시스템 중단</a:t>
            </a:r>
            <a:r>
              <a:rPr lang="en-US" altLang="ko-KR" dirty="0"/>
              <a:t>, </a:t>
            </a:r>
            <a:r>
              <a:rPr lang="ko-KR" altLang="en-US" dirty="0"/>
              <a:t>데이터 손실</a:t>
            </a:r>
            <a:r>
              <a:rPr lang="en-US" altLang="ko-KR" dirty="0"/>
              <a:t>, </a:t>
            </a:r>
            <a:r>
              <a:rPr lang="ko-KR" altLang="en-US" dirty="0"/>
              <a:t>그리고 보안 위협까지 초래할 수 있습니다</a:t>
            </a:r>
            <a:r>
              <a:rPr lang="en-US" altLang="ko-KR" dirty="0"/>
              <a:t>. </a:t>
            </a:r>
          </a:p>
          <a:p>
            <a:pPr algn="l"/>
            <a:r>
              <a:rPr lang="ko-KR" altLang="en-US" dirty="0"/>
              <a:t>특히</a:t>
            </a:r>
            <a:r>
              <a:rPr lang="en-US" altLang="ko-KR" dirty="0"/>
              <a:t>, </a:t>
            </a:r>
            <a:r>
              <a:rPr lang="ko-KR" altLang="en-US" dirty="0"/>
              <a:t>개발 후반 단계에서 발견된 결함은 수정 비용이 기하급수적으로 증가하여 개발 일정 지연과 추가 유지보수 비용으로 이어지게 됩니다</a:t>
            </a:r>
            <a:r>
              <a:rPr lang="en-US" altLang="ko-KR" dirty="0"/>
              <a:t>.</a:t>
            </a:r>
          </a:p>
          <a:p>
            <a:pPr algn="l"/>
            <a:endParaRPr lang="en-US" altLang="ko-KR" b="0" i="0" dirty="0">
              <a:effectLst/>
              <a:latin typeface="Söhne"/>
            </a:endParaRPr>
          </a:p>
          <a:p>
            <a:pPr algn="l"/>
            <a:r>
              <a:rPr lang="ko-KR" altLang="en-US" dirty="0"/>
              <a:t>이러한 문제를 해결하기 위해 소프트웨어 결함 예측</a:t>
            </a:r>
            <a:r>
              <a:rPr lang="en-US" altLang="ko-KR" dirty="0"/>
              <a:t>, </a:t>
            </a:r>
            <a:r>
              <a:rPr lang="ko-KR" altLang="en-US" dirty="0"/>
              <a:t>즉 </a:t>
            </a:r>
            <a:r>
              <a:rPr lang="en-US" altLang="ko-KR" dirty="0"/>
              <a:t>SDP</a:t>
            </a:r>
            <a:r>
              <a:rPr lang="ko-KR" altLang="en-US" dirty="0"/>
              <a:t>는 소프트웨어 품질 보증과 유지보수 과정에서 핵심적인 역할을 합니다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en-US" altLang="ko-KR" dirty="0"/>
              <a:t>SDP</a:t>
            </a:r>
            <a:r>
              <a:rPr lang="ko-KR" altLang="en-US" dirty="0"/>
              <a:t>는 소스 코드 </a:t>
            </a:r>
            <a:r>
              <a:rPr lang="ko-KR" altLang="en-US" dirty="0" err="1"/>
              <a:t>메트릭</a:t>
            </a:r>
            <a:r>
              <a:rPr lang="en-US" altLang="ko-KR" dirty="0"/>
              <a:t>, </a:t>
            </a:r>
            <a:r>
              <a:rPr lang="ko-KR" altLang="en-US" dirty="0"/>
              <a:t>예를 들어 코드 복잡도</a:t>
            </a:r>
            <a:r>
              <a:rPr lang="en-US" altLang="ko-KR" dirty="0"/>
              <a:t>, </a:t>
            </a:r>
            <a:r>
              <a:rPr lang="ko-KR" altLang="en-US" dirty="0"/>
              <a:t>결합도</a:t>
            </a:r>
            <a:r>
              <a:rPr lang="en-US" altLang="ko-KR" dirty="0"/>
              <a:t>, </a:t>
            </a:r>
            <a:r>
              <a:rPr lang="ko-KR" altLang="en-US" dirty="0"/>
              <a:t>라인 수와 같은 데이터를 기반으로 결함 여부를 학습합니다</a:t>
            </a:r>
            <a:r>
              <a:rPr lang="en-US" altLang="ko-KR" dirty="0"/>
              <a:t>. </a:t>
            </a:r>
          </a:p>
          <a:p>
            <a:pPr algn="l"/>
            <a:r>
              <a:rPr lang="ko-KR" altLang="en-US" dirty="0"/>
              <a:t>이를 통해 결함이 포함될 가능성이 높은 소프트웨어 모듈을 예측할 수 있습니다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이를 통해 개발팀은 한정된 자원을 취약한 영역에 우선적으로 투입할 수 있으며</a:t>
            </a:r>
            <a:r>
              <a:rPr lang="en-US" altLang="ko-KR" dirty="0"/>
              <a:t>, </a:t>
            </a:r>
            <a:r>
              <a:rPr lang="ko-KR" altLang="en-US" dirty="0"/>
              <a:t>전체 프로젝트의 품질을 개선하고 유지보수의 효율성을 극대화할 수 있습니다</a:t>
            </a:r>
            <a:r>
              <a:rPr lang="en-US" altLang="ko-KR" dirty="0"/>
              <a:t>.</a:t>
            </a:r>
            <a:endParaRPr lang="en-US" altLang="ko-KR" b="0" i="0" dirty="0">
              <a:effectLst/>
              <a:latin typeface="Söhne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EA5C87-D55D-4B89-9394-3514EA3CF109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170104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altLang="ko-KR" b="0" i="0" dirty="0">
              <a:effectLst/>
              <a:latin typeface="Söhne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EA5C87-D55D-4B89-9394-3514EA3CF109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095904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정확도를 기준으로 상위 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5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개의 모델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-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알고리즘 조합은 모두 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Genetic Algorithm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을 사용한 경우에 해당되었다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. </a:t>
            </a:r>
          </a:p>
          <a:p>
            <a:pPr algn="l"/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이 결과는 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Genetic Algorithm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이 복잡한 </a:t>
            </a:r>
            <a:r>
              <a:rPr lang="ko-KR" altLang="en-US" sz="1200" kern="0" spc="0" dirty="0" err="1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하이퍼파라미터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 공간을 탐색하는 데 있어 매우 효과적인 최적화 기법임을 보여준다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.</a:t>
            </a:r>
          </a:p>
          <a:p>
            <a:pPr algn="l"/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상위 조합의 주요 결과는 위와 같습니다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.</a:t>
            </a:r>
            <a:endParaRPr lang="en-US" altLang="ko-KR" b="0" i="0" dirty="0">
              <a:effectLst/>
              <a:latin typeface="Söhne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EA5C87-D55D-4B89-9394-3514EA3CF109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558500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이러한 결과를 바탕으로</a:t>
            </a:r>
            <a:r>
              <a:rPr lang="en-US" altLang="ko-KR" dirty="0"/>
              <a:t>, </a:t>
            </a:r>
            <a:r>
              <a:rPr lang="ko-KR" altLang="en-US" dirty="0"/>
              <a:t>특정 모델의 특성과 </a:t>
            </a:r>
            <a:r>
              <a:rPr lang="ko-KR" altLang="en-US" dirty="0" err="1"/>
              <a:t>하이퍼파라미터</a:t>
            </a:r>
            <a:r>
              <a:rPr lang="ko-KR" altLang="en-US" dirty="0"/>
              <a:t> 최적화 기법 간의 상호작용을 확인할 수 있었습니다</a:t>
            </a:r>
            <a:r>
              <a:rPr lang="en-US" altLang="ko-KR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/>
              <a:t>복잡한 모델에서는 </a:t>
            </a:r>
            <a:r>
              <a:rPr lang="en-US" altLang="ko-KR" b="1" dirty="0"/>
              <a:t>Genetic Algorithm</a:t>
            </a:r>
            <a:r>
              <a:rPr lang="ko-KR" altLang="en-US" dirty="0"/>
              <a:t>이 가장 효과적이었으며</a:t>
            </a:r>
            <a:r>
              <a:rPr lang="en-US" altLang="ko-KR" dirty="0"/>
              <a:t>, </a:t>
            </a:r>
            <a:r>
              <a:rPr lang="ko-KR" altLang="en-US" dirty="0"/>
              <a:t>전역 최적화를 통해 최고의 성능을 발휘했습니다</a:t>
            </a:r>
            <a:r>
              <a:rPr lang="en-US" altLang="ko-KR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/>
              <a:t>반면</a:t>
            </a:r>
            <a:r>
              <a:rPr lang="en-US" altLang="ko-KR" dirty="0"/>
              <a:t>, </a:t>
            </a:r>
            <a:r>
              <a:rPr lang="ko-KR" altLang="en-US" dirty="0"/>
              <a:t>단순한 모델에서는 </a:t>
            </a:r>
            <a:r>
              <a:rPr lang="en-US" altLang="ko-KR" b="1" dirty="0"/>
              <a:t>Grid Search</a:t>
            </a:r>
            <a:r>
              <a:rPr lang="ko-KR" altLang="en-US" dirty="0"/>
              <a:t>와 </a:t>
            </a:r>
            <a:r>
              <a:rPr lang="en-US" altLang="ko-KR" b="1" dirty="0"/>
              <a:t>Bayesian Optimization</a:t>
            </a:r>
            <a:r>
              <a:rPr lang="ko-KR" altLang="en-US" dirty="0"/>
              <a:t>이 안정적이고 신뢰할 만한 선택지로 나타났습니다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결론적으로</a:t>
            </a:r>
            <a:r>
              <a:rPr lang="en-US" altLang="ko-KR" dirty="0"/>
              <a:t>, </a:t>
            </a:r>
            <a:r>
              <a:rPr lang="ko-KR" altLang="en-US" dirty="0"/>
              <a:t>최적화 기법의 선택은 모델의 특성과 탐색 공간의 복잡성을 고려해야 하며</a:t>
            </a:r>
            <a:r>
              <a:rPr lang="en-US" altLang="ko-KR" dirty="0"/>
              <a:t>, </a:t>
            </a:r>
            <a:r>
              <a:rPr lang="ko-KR" altLang="en-US" dirty="0"/>
              <a:t>이러한 선택이 소프트웨어 결함 예측 성능의 극대화에 중요한 역할을 한다는 점을 실증적으로 확인할 수 있었습니다</a:t>
            </a:r>
            <a:r>
              <a:rPr lang="en-US" altLang="ko-KR" dirty="0"/>
              <a:t>.</a:t>
            </a:r>
          </a:p>
          <a:p>
            <a:pPr algn="l"/>
            <a:endParaRPr lang="en-US" altLang="ko-KR" b="0" i="0" dirty="0">
              <a:effectLst/>
              <a:latin typeface="Söhne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EA5C87-D55D-4B89-9394-3514EA3CF109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002225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altLang="ko-KR" b="0" i="0" dirty="0">
              <a:effectLst/>
              <a:latin typeface="Söhne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EA5C87-D55D-4B89-9394-3514EA3CF109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405169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altLang="ko-KR" b="0" i="0" dirty="0">
              <a:effectLst/>
              <a:latin typeface="Söhne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EA5C87-D55D-4B89-9394-3514EA3CF109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32561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최근 연구에서는 트리 기반 앙상블 모델이 소프트웨어 결함 예측에서 매우 뛰어난 성능을 보이고 있어 주목받고 있습니다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트리 기반 앙상블 모델은 여러 개의 결정 트리를 결합하여 최종 예측을 산출하는 기법으로</a:t>
            </a:r>
            <a:r>
              <a:rPr lang="en-US" altLang="ko-KR" dirty="0"/>
              <a:t>, </a:t>
            </a:r>
            <a:r>
              <a:rPr lang="ko-KR" altLang="en-US" dirty="0"/>
              <a:t>특히 불균형 데이터나 </a:t>
            </a:r>
            <a:r>
              <a:rPr lang="ko-KR" altLang="en-US" dirty="0" err="1"/>
              <a:t>결측치가</a:t>
            </a:r>
            <a:r>
              <a:rPr lang="ko-KR" altLang="en-US" dirty="0"/>
              <a:t> 포함된 데이터에서 높은 내성을 보입니다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대표적인 모델로는 </a:t>
            </a:r>
            <a:r>
              <a:rPr lang="ko-KR" altLang="en-US" b="1" dirty="0"/>
              <a:t>랜덤 포레스트</a:t>
            </a:r>
            <a:r>
              <a:rPr lang="en-US" altLang="ko-KR" b="1" dirty="0"/>
              <a:t>(Random Forest)</a:t>
            </a:r>
            <a:r>
              <a:rPr lang="en-US" altLang="ko-KR" dirty="0"/>
              <a:t>, </a:t>
            </a:r>
            <a:r>
              <a:rPr lang="ko-KR" altLang="en-US" b="1" dirty="0"/>
              <a:t>엑스트라 트리</a:t>
            </a:r>
            <a:r>
              <a:rPr lang="en-US" altLang="ko-KR" b="1" dirty="0"/>
              <a:t>(Extra Trees)</a:t>
            </a:r>
            <a:r>
              <a:rPr lang="en-US" altLang="ko-KR" dirty="0"/>
              <a:t>, </a:t>
            </a:r>
            <a:r>
              <a:rPr lang="ko-KR" altLang="en-US" b="1" dirty="0" err="1"/>
              <a:t>그라디언트</a:t>
            </a:r>
            <a:r>
              <a:rPr lang="ko-KR" altLang="en-US" b="1" dirty="0"/>
              <a:t> </a:t>
            </a:r>
            <a:r>
              <a:rPr lang="ko-KR" altLang="en-US" b="1" dirty="0" err="1"/>
              <a:t>부스팅</a:t>
            </a:r>
            <a:r>
              <a:rPr lang="ko-KR" altLang="en-US" b="1" dirty="0"/>
              <a:t> 머신</a:t>
            </a:r>
            <a:r>
              <a:rPr lang="en-US" altLang="ko-KR" b="1" dirty="0"/>
              <a:t>(GBM)</a:t>
            </a:r>
            <a:r>
              <a:rPr lang="en-US" altLang="ko-KR" dirty="0"/>
              <a:t>, </a:t>
            </a:r>
            <a:r>
              <a:rPr lang="en-US" altLang="ko-KR" b="1" dirty="0" err="1"/>
              <a:t>XGBoost</a:t>
            </a:r>
            <a:r>
              <a:rPr lang="en-US" altLang="ko-KR" dirty="0"/>
              <a:t>, </a:t>
            </a:r>
            <a:r>
              <a:rPr lang="en-US" altLang="ko-KR" b="1" dirty="0" err="1"/>
              <a:t>LightGBM</a:t>
            </a:r>
            <a:r>
              <a:rPr lang="en-US" altLang="ko-KR" dirty="0"/>
              <a:t>, </a:t>
            </a:r>
            <a:r>
              <a:rPr lang="en-US" altLang="ko-KR" b="1" dirty="0" err="1"/>
              <a:t>CatBoost</a:t>
            </a:r>
            <a:r>
              <a:rPr lang="en-US" altLang="ko-KR" dirty="0"/>
              <a:t>, </a:t>
            </a:r>
            <a:r>
              <a:rPr lang="en-US" altLang="ko-KR" b="1" dirty="0"/>
              <a:t>AdaBoost</a:t>
            </a:r>
            <a:r>
              <a:rPr lang="ko-KR" altLang="en-US" dirty="0"/>
              <a:t> 등이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이들 모델은 다양한 방식으로 트리를 결합해 성능을 극대화하며</a:t>
            </a:r>
            <a:r>
              <a:rPr lang="en-US" altLang="ko-KR" dirty="0"/>
              <a:t>, </a:t>
            </a:r>
            <a:r>
              <a:rPr lang="ko-KR" altLang="en-US" dirty="0"/>
              <a:t>소프트웨어 결함 </a:t>
            </a:r>
            <a:r>
              <a:rPr lang="ko-KR" altLang="en-US" dirty="0" err="1"/>
              <a:t>예측뿐</a:t>
            </a:r>
            <a:r>
              <a:rPr lang="ko-KR" altLang="en-US" dirty="0"/>
              <a:t> 아니라 다양한 분야에서 높은 성능을 보여줍니다</a:t>
            </a:r>
            <a:r>
              <a:rPr lang="en-US" altLang="ko-KR" dirty="0"/>
              <a:t>.</a:t>
            </a:r>
          </a:p>
          <a:p>
            <a:pPr algn="l"/>
            <a:endParaRPr lang="en-US" altLang="ko-KR" b="0" i="0" dirty="0">
              <a:effectLst/>
              <a:latin typeface="Söhne"/>
            </a:endParaRPr>
          </a:p>
          <a:p>
            <a:r>
              <a:rPr lang="ko-KR" altLang="en-US" dirty="0"/>
              <a:t>그러나 트리 기반 앙상블 모델의 뛰어난 성능을 온전히 발휘하기 위해서는 </a:t>
            </a:r>
            <a:r>
              <a:rPr lang="ko-KR" altLang="en-US" dirty="0" err="1"/>
              <a:t>하이퍼파라미터</a:t>
            </a:r>
            <a:r>
              <a:rPr lang="ko-KR" altLang="en-US" dirty="0"/>
              <a:t> 최적화가 필수적입니다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 err="1"/>
              <a:t>하이퍼파라미터는</a:t>
            </a:r>
            <a:r>
              <a:rPr lang="ko-KR" altLang="en-US" dirty="0"/>
              <a:t> 모델이 데이터를 학습하는 방식과 일반화 성능에 직접적인 영향을 미칩니다</a:t>
            </a:r>
            <a:r>
              <a:rPr lang="en-US" altLang="ko-KR" dirty="0"/>
              <a:t>. </a:t>
            </a:r>
            <a:r>
              <a:rPr lang="ko-KR" altLang="en-US" dirty="0"/>
              <a:t>하지만</a:t>
            </a:r>
            <a:r>
              <a:rPr lang="en-US" altLang="ko-KR" dirty="0"/>
              <a:t>, </a:t>
            </a:r>
            <a:r>
              <a:rPr lang="ko-KR" altLang="en-US" dirty="0" err="1"/>
              <a:t>하이퍼파라미터</a:t>
            </a:r>
            <a:r>
              <a:rPr lang="ko-KR" altLang="en-US" dirty="0"/>
              <a:t> 조합의 가능성이 매우 많기 때문에 모든 조합을 시도하는 것은 현실적으로 불가능합니다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효율적으로 최적의 성능을 달성하기 위해 다양한 최적화 기법이 제안되었습니다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가장 대표적으로 </a:t>
            </a:r>
            <a:r>
              <a:rPr lang="ko-KR" altLang="en-US" b="1" dirty="0"/>
              <a:t>그리드 </a:t>
            </a:r>
            <a:r>
              <a:rPr lang="ko-KR" altLang="en-US" b="1" dirty="0" err="1"/>
              <a:t>서치</a:t>
            </a:r>
            <a:r>
              <a:rPr lang="en-US" altLang="ko-KR" b="1" dirty="0"/>
              <a:t>(Grid Search)</a:t>
            </a:r>
            <a:r>
              <a:rPr lang="en-US" altLang="ko-KR" dirty="0"/>
              <a:t>, </a:t>
            </a:r>
            <a:r>
              <a:rPr lang="ko-KR" altLang="en-US" b="1" dirty="0"/>
              <a:t>랜덤 </a:t>
            </a:r>
            <a:r>
              <a:rPr lang="ko-KR" altLang="en-US" b="1" dirty="0" err="1"/>
              <a:t>서치</a:t>
            </a:r>
            <a:r>
              <a:rPr lang="en-US" altLang="ko-KR" b="1" dirty="0"/>
              <a:t>(Random Search)</a:t>
            </a:r>
            <a:r>
              <a:rPr lang="en-US" altLang="ko-KR" dirty="0"/>
              <a:t>, </a:t>
            </a:r>
            <a:r>
              <a:rPr lang="ko-KR" altLang="en-US" b="1" dirty="0"/>
              <a:t>베이지안 최적화</a:t>
            </a:r>
            <a:r>
              <a:rPr lang="en-US" altLang="ko-KR" b="1" dirty="0"/>
              <a:t>(Bayesian Optimization)</a:t>
            </a:r>
            <a:r>
              <a:rPr lang="en-US" altLang="ko-KR" dirty="0"/>
              <a:t>, </a:t>
            </a:r>
            <a:r>
              <a:rPr lang="ko-KR" altLang="en-US" b="1" dirty="0"/>
              <a:t>유전 알고리즘</a:t>
            </a:r>
            <a:r>
              <a:rPr lang="en-US" altLang="ko-KR" b="1" dirty="0"/>
              <a:t>(Genetic Algorithm)</a:t>
            </a:r>
            <a:r>
              <a:rPr lang="ko-KR" altLang="en-US" dirty="0"/>
              <a:t> 등이 있습니다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이들 기법은 각각의 특성과 장단점을 가지며</a:t>
            </a:r>
            <a:r>
              <a:rPr lang="en-US" altLang="ko-KR" dirty="0"/>
              <a:t>, </a:t>
            </a:r>
            <a:r>
              <a:rPr lang="ko-KR" altLang="en-US" dirty="0"/>
              <a:t>특정 상황에서 모델 성능을 효과적으로 향상시킬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결론적으로</a:t>
            </a:r>
            <a:r>
              <a:rPr lang="en-US" altLang="ko-KR" dirty="0"/>
              <a:t>, </a:t>
            </a:r>
            <a:r>
              <a:rPr lang="ko-KR" altLang="en-US" dirty="0"/>
              <a:t>소프트웨어 결함 예측의 중요성은 점점 커지고 있으며</a:t>
            </a:r>
            <a:r>
              <a:rPr lang="en-US" altLang="ko-KR" dirty="0"/>
              <a:t>, </a:t>
            </a:r>
            <a:r>
              <a:rPr lang="ko-KR" altLang="en-US" dirty="0"/>
              <a:t>트리 기반 앙상블 모델과 </a:t>
            </a:r>
            <a:r>
              <a:rPr lang="ko-KR" altLang="en-US" dirty="0" err="1"/>
              <a:t>하이퍼파라미터</a:t>
            </a:r>
            <a:r>
              <a:rPr lang="ko-KR" altLang="en-US" dirty="0"/>
              <a:t> 최적화 기법은 이를 해결하기 위한 강력한 도구입니다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오늘 발표를 통해 이러한 방법론들이 어떤 방식으로 적용되고</a:t>
            </a:r>
            <a:r>
              <a:rPr lang="en-US" altLang="ko-KR" dirty="0"/>
              <a:t>, </a:t>
            </a:r>
            <a:r>
              <a:rPr lang="ko-KR" altLang="en-US" dirty="0"/>
              <a:t>최적의 결과를 도출하는지 더 깊이 알아보겠습니다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algn="l"/>
            <a:endParaRPr lang="en-US" altLang="ko-KR" b="0" i="0" dirty="0">
              <a:effectLst/>
              <a:latin typeface="Söhne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EA5C87-D55D-4B89-9394-3514EA3CF109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57918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altLang="ko-KR" b="0" i="0" dirty="0">
              <a:effectLst/>
              <a:latin typeface="Söhne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EA5C87-D55D-4B89-9394-3514EA3CF109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14950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altLang="ko-KR" b="0" i="0" dirty="0">
              <a:effectLst/>
              <a:latin typeface="Söhne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EA5C87-D55D-4B89-9394-3514EA3CF109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26592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ko-KR" altLang="en-US" dirty="0"/>
              <a:t>트리 기반 앙상블 모델은 여러 개의 결정 트리를 결합하여 예측의 정확성과 견고성을 높이는 </a:t>
            </a:r>
            <a:r>
              <a:rPr lang="ko-KR" altLang="en-US" dirty="0" err="1"/>
              <a:t>머신러닝</a:t>
            </a:r>
            <a:r>
              <a:rPr lang="ko-KR" altLang="en-US" dirty="0"/>
              <a:t> 기법으로</a:t>
            </a:r>
            <a:r>
              <a:rPr lang="en-US" altLang="ko-KR" dirty="0"/>
              <a:t>, </a:t>
            </a:r>
            <a:r>
              <a:rPr lang="ko-KR" altLang="en-US" dirty="0"/>
              <a:t>다양한 예측 및 분류 문제에서 널리 활용됩니다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이 모델은 개별 결정 트리가 가지는 한계를 보완하며</a:t>
            </a:r>
            <a:r>
              <a:rPr lang="en-US" altLang="ko-KR" dirty="0"/>
              <a:t>, </a:t>
            </a:r>
            <a:r>
              <a:rPr lang="ko-KR" altLang="en-US" dirty="0" err="1"/>
              <a:t>배깅</a:t>
            </a:r>
            <a:r>
              <a:rPr lang="en-US" altLang="ko-KR" dirty="0"/>
              <a:t>(Bagging)</a:t>
            </a:r>
            <a:r>
              <a:rPr lang="ko-KR" altLang="en-US" dirty="0"/>
              <a:t>과 </a:t>
            </a:r>
            <a:r>
              <a:rPr lang="ko-KR" altLang="en-US" dirty="0" err="1"/>
              <a:t>부스팅</a:t>
            </a:r>
            <a:r>
              <a:rPr lang="en-US" altLang="ko-KR" dirty="0"/>
              <a:t>(Boosting)</a:t>
            </a:r>
            <a:r>
              <a:rPr lang="ko-KR" altLang="en-US" dirty="0"/>
              <a:t>이라는 두 가지 주요 방식을 통해 작동합니다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EA5C87-D55D-4B89-9394-3514EA3CF109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78852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ko-KR" altLang="en-US" dirty="0"/>
              <a:t>랜덤 </a:t>
            </a:r>
            <a:r>
              <a:rPr lang="ko-KR" altLang="en-US" dirty="0" err="1"/>
              <a:t>포레스트는</a:t>
            </a:r>
            <a:r>
              <a:rPr lang="ko-KR" altLang="en-US" dirty="0"/>
              <a:t> </a:t>
            </a:r>
            <a:r>
              <a:rPr lang="ko-KR" altLang="en-US" dirty="0" err="1"/>
              <a:t>배깅</a:t>
            </a:r>
            <a:r>
              <a:rPr lang="en-US" altLang="ko-KR" dirty="0"/>
              <a:t>(Bagging) </a:t>
            </a:r>
            <a:r>
              <a:rPr lang="ko-KR" altLang="en-US" dirty="0"/>
              <a:t>기법을 기반으로 다수의 결정 트리를 결합하여 예측 성능과 안정성을 향상시키는 앙상블 모델입니다</a:t>
            </a:r>
            <a:r>
              <a:rPr lang="en-US" altLang="ko-KR" dirty="0"/>
              <a:t>.</a:t>
            </a:r>
          </a:p>
          <a:p>
            <a:pPr algn="l"/>
            <a:endParaRPr lang="en-US" altLang="ko-KR" dirty="0"/>
          </a:p>
          <a:p>
            <a:pPr algn="l"/>
            <a:r>
              <a:rPr lang="ko-KR" altLang="en-US" dirty="0"/>
              <a:t>엑스트라 트리는 랜덤 </a:t>
            </a:r>
            <a:r>
              <a:rPr lang="ko-KR" altLang="en-US" dirty="0" err="1"/>
              <a:t>포레스트와</a:t>
            </a:r>
            <a:r>
              <a:rPr lang="ko-KR" altLang="en-US" dirty="0"/>
              <a:t> 유사하지만</a:t>
            </a:r>
            <a:r>
              <a:rPr lang="en-US" altLang="ko-KR" dirty="0"/>
              <a:t>, </a:t>
            </a:r>
            <a:r>
              <a:rPr lang="ko-KR" altLang="en-US" dirty="0"/>
              <a:t>더 높은 무작위성을 도입하여 모델의 편향과 분산을 조정한 앙상블 모델입니다</a:t>
            </a:r>
            <a:r>
              <a:rPr lang="en-US" altLang="ko-KR" dirty="0"/>
              <a:t>.</a:t>
            </a:r>
          </a:p>
          <a:p>
            <a:pPr algn="l"/>
            <a:endParaRPr lang="en-US" altLang="ko-KR" dirty="0"/>
          </a:p>
          <a:p>
            <a:pPr algn="l"/>
            <a:r>
              <a:rPr lang="ko-KR" altLang="en-US" b="1" dirty="0"/>
              <a:t>랜덤 </a:t>
            </a:r>
            <a:r>
              <a:rPr lang="ko-KR" altLang="en-US" b="1" dirty="0" err="1"/>
              <a:t>포레스트</a:t>
            </a:r>
            <a:r>
              <a:rPr lang="ko-KR" altLang="en-US" dirty="0" err="1"/>
              <a:t>는</a:t>
            </a:r>
            <a:r>
              <a:rPr lang="ko-KR" altLang="en-US" dirty="0"/>
              <a:t> 안정성과 정확성을 중시하며</a:t>
            </a:r>
            <a:r>
              <a:rPr lang="en-US" altLang="ko-KR" dirty="0"/>
              <a:t>, </a:t>
            </a:r>
            <a:r>
              <a:rPr lang="ko-KR" altLang="en-US" dirty="0"/>
              <a:t>다양한 문제에서 널리 사용됩니다</a:t>
            </a:r>
            <a:r>
              <a:rPr lang="en-US" altLang="ko-KR" dirty="0"/>
              <a:t>.</a:t>
            </a:r>
            <a:r>
              <a:rPr lang="ko-KR" altLang="en-US" b="1" dirty="0"/>
              <a:t>엑스트라 트리</a:t>
            </a:r>
            <a:r>
              <a:rPr lang="ko-KR" altLang="en-US" dirty="0"/>
              <a:t>는 빠른 학습과 더 강력한 다양성을 제공하며</a:t>
            </a:r>
            <a:r>
              <a:rPr lang="en-US" altLang="ko-KR" dirty="0"/>
              <a:t>, </a:t>
            </a:r>
            <a:r>
              <a:rPr lang="ko-KR" altLang="en-US" dirty="0"/>
              <a:t>대규모 데이터와 복잡한 데이터에 적합합니다</a:t>
            </a:r>
            <a:r>
              <a:rPr lang="en-US" altLang="ko-KR" dirty="0"/>
              <a:t>.</a:t>
            </a:r>
            <a:br>
              <a:rPr lang="en-US" altLang="ko-KR" dirty="0"/>
            </a:b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EA5C87-D55D-4B89-9394-3514EA3CF109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35669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ko-KR" altLang="en-US" dirty="0"/>
              <a:t>랜덤 </a:t>
            </a:r>
            <a:r>
              <a:rPr lang="ko-KR" altLang="en-US" dirty="0" err="1"/>
              <a:t>포레스트는</a:t>
            </a:r>
            <a:r>
              <a:rPr lang="ko-KR" altLang="en-US" dirty="0"/>
              <a:t> </a:t>
            </a:r>
            <a:r>
              <a:rPr lang="ko-KR" altLang="en-US" dirty="0" err="1"/>
              <a:t>배깅</a:t>
            </a:r>
            <a:r>
              <a:rPr lang="en-US" altLang="ko-KR" dirty="0"/>
              <a:t>(Bagging) </a:t>
            </a:r>
            <a:r>
              <a:rPr lang="ko-KR" altLang="en-US" dirty="0"/>
              <a:t>기법을 기반으로 다수의 결정 트리를 결합하여 예측 성능과 안정성을 향상시키는 앙상블 모델입니다</a:t>
            </a:r>
            <a:r>
              <a:rPr lang="en-US" altLang="ko-KR" dirty="0"/>
              <a:t>.</a:t>
            </a:r>
          </a:p>
          <a:p>
            <a:pPr algn="l"/>
            <a:endParaRPr lang="en-US" altLang="ko-KR" dirty="0"/>
          </a:p>
          <a:p>
            <a:pPr algn="l"/>
            <a:r>
              <a:rPr lang="ko-KR" altLang="en-US" dirty="0"/>
              <a:t>엑스트라 트리는 랜덤 </a:t>
            </a:r>
            <a:r>
              <a:rPr lang="ko-KR" altLang="en-US" dirty="0" err="1"/>
              <a:t>포레스트와</a:t>
            </a:r>
            <a:r>
              <a:rPr lang="ko-KR" altLang="en-US" dirty="0"/>
              <a:t> 유사하지만</a:t>
            </a:r>
            <a:r>
              <a:rPr lang="en-US" altLang="ko-KR" dirty="0"/>
              <a:t>, </a:t>
            </a:r>
            <a:r>
              <a:rPr lang="ko-KR" altLang="en-US" dirty="0"/>
              <a:t>더 높은 무작위성을 도입하여 모델의 편향과 분산을 조정한 앙상블 모델입니다</a:t>
            </a:r>
            <a:r>
              <a:rPr lang="en-US" altLang="ko-KR" dirty="0"/>
              <a:t>.</a:t>
            </a:r>
          </a:p>
          <a:p>
            <a:pPr algn="l"/>
            <a:endParaRPr lang="en-US" altLang="ko-KR" dirty="0"/>
          </a:p>
          <a:p>
            <a:pPr algn="l"/>
            <a:r>
              <a:rPr lang="ko-KR" altLang="en-US" b="1" dirty="0"/>
              <a:t>랜덤 </a:t>
            </a:r>
            <a:r>
              <a:rPr lang="ko-KR" altLang="en-US" b="1" dirty="0" err="1"/>
              <a:t>포레스트</a:t>
            </a:r>
            <a:r>
              <a:rPr lang="ko-KR" altLang="en-US" dirty="0" err="1"/>
              <a:t>는</a:t>
            </a:r>
            <a:r>
              <a:rPr lang="ko-KR" altLang="en-US" dirty="0"/>
              <a:t> 안정성과 정확성을 중시하며</a:t>
            </a:r>
            <a:r>
              <a:rPr lang="en-US" altLang="ko-KR" dirty="0"/>
              <a:t>, </a:t>
            </a:r>
            <a:r>
              <a:rPr lang="ko-KR" altLang="en-US" dirty="0"/>
              <a:t>다양한 문제에서 널리 사용됩니다</a:t>
            </a:r>
            <a:r>
              <a:rPr lang="en-US" altLang="ko-KR" dirty="0"/>
              <a:t>.</a:t>
            </a:r>
            <a:r>
              <a:rPr lang="ko-KR" altLang="en-US" b="1" dirty="0"/>
              <a:t>엑스트라 트리</a:t>
            </a:r>
            <a:r>
              <a:rPr lang="ko-KR" altLang="en-US" dirty="0"/>
              <a:t>는 빠른 학습과 더 강력한 다양성을 제공하며</a:t>
            </a:r>
            <a:r>
              <a:rPr lang="en-US" altLang="ko-KR" dirty="0"/>
              <a:t>, </a:t>
            </a:r>
            <a:r>
              <a:rPr lang="ko-KR" altLang="en-US" dirty="0"/>
              <a:t>대규모 데이터와 복잡한 데이터에 적합합니다</a:t>
            </a:r>
            <a:r>
              <a:rPr lang="en-US" altLang="ko-KR" dirty="0"/>
              <a:t>.</a:t>
            </a:r>
            <a:br>
              <a:rPr lang="en-US" altLang="ko-KR" dirty="0"/>
            </a:b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EA5C87-D55D-4B89-9394-3514EA3CF109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08807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7F6387-3403-4348-8A94-7ADE7975A4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A852A9D-DEAB-4D3B-BE4C-4D5506949C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DBC8D7-B31E-450F-BC14-69F5BA00A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2024-11-26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3A2F3B2-7919-4755-A2BA-E60311F1A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7BE1C44-6ED9-45C3-85CE-F181F644D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4409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47AC93-7A39-431A-9FB1-1E98C130D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D84B2D7-51AE-4A98-A99F-A3EB7D93C09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E5744A8-FE11-4335-B99E-0C709334F0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3DD8B86-F04B-471A-B701-77C39BC72A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2024-11-26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8FDA001-D3E8-406C-85C1-C16B28954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1AB922F-8FE5-4AD9-B4B7-0C32F5C0FB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5050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51F6FB-27DF-4EF8-9C39-2843CFAC3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FDDFF65-E6AC-4DE9-BC59-8D94C9C734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9713491-F16F-4D87-A871-72DDAB23D6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2024-11-26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BB5D74-5FA0-4FE3-8C76-C5846785F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277ED0-AEC3-4AF7-92C1-9B942CF7B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3932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326BB87-EA73-4676-B5EE-CF484C7F3D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6EB9E6B-3317-49B6-BD7E-5D8A6D1289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A2096CD-9EE4-4657-B340-5D82EA015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2024-11-26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1A142E6-326E-4C16-9093-56979C035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7D65AFA-C355-40C1-80F6-8264E94A2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0908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09836B-546E-427C-901C-507669B2E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222D5C6-D2D2-4C8F-ADE8-FA9D32A89C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0A3C13-BB40-4BA2-97FB-232FA10CF2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2024-11-26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846734E-5F3B-46DF-83F4-5253AC7D1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C863EFD-2ECD-484B-8FE3-BD46DBAB3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4135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C50236-D72C-46A8-8E43-F403AB51B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49E0306-8C68-4BA2-8E35-84C5A601A3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D55EBBB-3A9E-4875-91BC-BA0F98B72A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2024-11-26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5214B26-FD9B-4500-9159-1814890F5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33211AD-49EC-4C32-ACD3-8CF24D255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7600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D35847-E819-401C-8088-DE14C838B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ECE0E58-A374-46C3-99E5-8CB5327620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3D73669-31FC-4A43-BE3F-20FBB49891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B487473-0381-424C-935F-E8DD5300BE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2024-11-26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479DC7E-293A-4118-BB25-14F86368D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8BF8C06-A6F4-4D56-9961-2A48D376B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938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F92F4D-6C94-4897-AF69-B2184F151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D88BF44-B930-48BD-847E-4378CC0074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68F7027-CD07-42A0-AF50-45BC8A27DF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038A2D0-3A12-4C29-9758-C0FA78627B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EA347A6-004A-4A7B-931A-4A1D4E9628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1A1E329-33C9-4A40-B00F-E72E7768B5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2024-11-26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58414FA-5EF1-4D32-A0B3-F5970B610B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35AB276-1D41-4C3A-B4C6-AE34D86B4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883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16D34C-E153-4E55-8BE2-053CB23AE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2C41366-6F59-49C8-B46F-241BACE3C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2024-11-26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F1036E6-7409-4CCD-A33A-E8923C9C4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4FED2EA-EEA3-4D31-83CA-82087B8CD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9154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E6C1AD2-5128-41ED-895C-723FBDAB28FF}"/>
              </a:ext>
            </a:extLst>
          </p:cNvPr>
          <p:cNvSpPr txBox="1"/>
          <p:nvPr userDrawn="1"/>
        </p:nvSpPr>
        <p:spPr>
          <a:xfrm>
            <a:off x="10200752" y="6614007"/>
            <a:ext cx="198804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800" dirty="0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 err="1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800" dirty="0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800" dirty="0">
              <a:solidFill>
                <a:srgbClr val="47465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5CF9D7B-2295-434C-BB50-FBDB7CB49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2024-11-26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2331C84-82A9-49FF-9C58-209FA7C6A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52F265-5EDF-47AD-8C48-23E44987D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8314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5EF8880-0C23-4695-A0B7-BA55B9DCC8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E6C1AD2-5128-41ED-895C-723FBDAB28FF}"/>
              </a:ext>
            </a:extLst>
          </p:cNvPr>
          <p:cNvSpPr txBox="1"/>
          <p:nvPr userDrawn="1"/>
        </p:nvSpPr>
        <p:spPr>
          <a:xfrm>
            <a:off x="10200752" y="6614007"/>
            <a:ext cx="198804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5CF9D7B-2295-434C-BB50-FBDB7CB49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2024-11-26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2331C84-82A9-49FF-9C58-209FA7C6A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52F265-5EDF-47AD-8C48-23E44987D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4029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76295C-1AC2-468F-BE1D-57C4A5875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AFE7A1-9037-44AB-B32C-A035447834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AB44BA5-E666-41CE-9AB1-709CA4AED5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842D173-D60A-49DD-9BBC-DFAC846405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2024-11-26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69DC195-CC0D-4F1D-BA6A-0A1D6BEC9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54EE9A9-6FA0-459E-9839-090D4821A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7375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F1A1494-3269-44A5-B276-FD1B11515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DBE9EB2-ED9C-4B7A-B116-2B1071C0DE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AF56052-6094-4163-A308-25120BD6EB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85567D-AB5D-4AC7-81EF-B47DBFAE57A2}" type="datetimeFigureOut">
              <a:rPr lang="ko-KR" altLang="en-US" smtClean="0"/>
              <a:t>2024-11-26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B435DB-002D-4705-918F-4D6B8113C0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ADB5B9A-8BFA-48CC-9427-80D4088612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8966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bm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bm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bmp"/><Relationship Id="rId4" Type="http://schemas.openxmlformats.org/officeDocument/2006/relationships/image" Target="../media/image19.bm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bmp"/><Relationship Id="rId4" Type="http://schemas.openxmlformats.org/officeDocument/2006/relationships/image" Target="../media/image21.bm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80C4291-AA49-4611-97D5-21EC4368F85B}"/>
              </a:ext>
            </a:extLst>
          </p:cNvPr>
          <p:cNvSpPr txBox="1"/>
          <p:nvPr/>
        </p:nvSpPr>
        <p:spPr>
          <a:xfrm>
            <a:off x="488449" y="2307540"/>
            <a:ext cx="11317522" cy="616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indent="0" algn="ctr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400" b="1" kern="0" spc="0" dirty="0">
                <a:solidFill>
                  <a:schemeClr val="bg1"/>
                </a:solidFill>
                <a:effectLst/>
                <a:latin typeface="+mj-lt"/>
                <a:ea typeface="한컴 고딕" panose="02000500000000000000" pitchFamily="2" charset="-127"/>
              </a:rPr>
              <a:t>소프트웨어 결함 예측에서 트리 기반 앙상블 학습의 </a:t>
            </a:r>
            <a:r>
              <a:rPr lang="ko-KR" altLang="en-US" sz="2400" b="1" kern="0" spc="0" dirty="0" err="1">
                <a:solidFill>
                  <a:schemeClr val="bg1"/>
                </a:solidFill>
                <a:effectLst/>
                <a:latin typeface="+mj-lt"/>
                <a:ea typeface="한컴 고딕" panose="02000500000000000000" pitchFamily="2" charset="-127"/>
              </a:rPr>
              <a:t>하이퍼파라미터</a:t>
            </a:r>
            <a:r>
              <a:rPr lang="ko-KR" altLang="en-US" sz="2400" b="1" kern="0" spc="0" dirty="0">
                <a:solidFill>
                  <a:schemeClr val="bg1"/>
                </a:solidFill>
                <a:effectLst/>
                <a:latin typeface="+mj-lt"/>
                <a:ea typeface="한컴 고딕" panose="02000500000000000000" pitchFamily="2" charset="-127"/>
              </a:rPr>
              <a:t> 최적화 기법 비교</a:t>
            </a:r>
            <a:endParaRPr lang="ko-KR" altLang="en-US" sz="2400" kern="0" spc="0" dirty="0">
              <a:solidFill>
                <a:schemeClr val="bg1"/>
              </a:solidFill>
              <a:effectLst/>
              <a:latin typeface="+mj-lt"/>
              <a:ea typeface="한컴 고딕" panose="02000500000000000000" pitchFamily="2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1F12AE3B-B2F6-41CB-8089-A3BC3350D683}"/>
              </a:ext>
            </a:extLst>
          </p:cNvPr>
          <p:cNvCxnSpPr>
            <a:cxnSpLocks/>
          </p:cNvCxnSpPr>
          <p:nvPr/>
        </p:nvCxnSpPr>
        <p:spPr>
          <a:xfrm>
            <a:off x="3862055" y="217289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0BDE27BE-D47F-4C86-A8A7-881E337B1B9F}"/>
              </a:ext>
            </a:extLst>
          </p:cNvPr>
          <p:cNvCxnSpPr>
            <a:cxnSpLocks/>
          </p:cNvCxnSpPr>
          <p:nvPr/>
        </p:nvCxnSpPr>
        <p:spPr>
          <a:xfrm>
            <a:off x="3862055" y="401185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9A579EC9-5759-4D72-9456-D207CF1DDEEF}"/>
              </a:ext>
            </a:extLst>
          </p:cNvPr>
          <p:cNvSpPr txBox="1"/>
          <p:nvPr/>
        </p:nvSpPr>
        <p:spPr>
          <a:xfrm>
            <a:off x="4544587" y="4346555"/>
            <a:ext cx="310283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+mj-lt"/>
              </a:rPr>
              <a:t>지능정보융합공학과 이유진</a:t>
            </a:r>
            <a:endParaRPr lang="en-US" altLang="ko-KR" dirty="0">
              <a:solidFill>
                <a:schemeClr val="bg1"/>
              </a:solidFill>
              <a:latin typeface="+mj-lt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+mj-lt"/>
              </a:rPr>
              <a:t>지도교수님 </a:t>
            </a:r>
            <a:r>
              <a:rPr lang="en-US" altLang="ko-KR" dirty="0">
                <a:solidFill>
                  <a:schemeClr val="bg1"/>
                </a:solidFill>
                <a:latin typeface="+mj-lt"/>
              </a:rPr>
              <a:t>Scott </a:t>
            </a:r>
            <a:r>
              <a:rPr lang="en-US" altLang="ko-KR" dirty="0" err="1">
                <a:solidFill>
                  <a:schemeClr val="bg1"/>
                </a:solidFill>
                <a:latin typeface="+mj-lt"/>
              </a:rPr>
              <a:t>Uk</a:t>
            </a:r>
            <a:r>
              <a:rPr lang="en-US" altLang="ko-KR" dirty="0">
                <a:solidFill>
                  <a:schemeClr val="bg1"/>
                </a:solidFill>
                <a:latin typeface="+mj-lt"/>
              </a:rPr>
              <a:t>-Jin Lee</a:t>
            </a: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+mj-lt"/>
              </a:rPr>
              <a:t>소프트웨어공학 연구실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EAF05DF-EE97-4DB1-43CD-2596C78D8D6B}"/>
              </a:ext>
            </a:extLst>
          </p:cNvPr>
          <p:cNvSpPr/>
          <p:nvPr/>
        </p:nvSpPr>
        <p:spPr>
          <a:xfrm>
            <a:off x="10284106" y="6580208"/>
            <a:ext cx="1840375" cy="21413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78649A-C177-50E5-4182-39E0BFA774F4}"/>
              </a:ext>
            </a:extLst>
          </p:cNvPr>
          <p:cNvSpPr txBox="1"/>
          <p:nvPr/>
        </p:nvSpPr>
        <p:spPr>
          <a:xfrm>
            <a:off x="2778872" y="2971565"/>
            <a:ext cx="6634255" cy="1016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 kern="0" spc="0" dirty="0">
                <a:solidFill>
                  <a:schemeClr val="bg1"/>
                </a:solidFill>
                <a:effectLst/>
                <a:latin typeface="한양신명조"/>
                <a:ea typeface="한양신명조"/>
              </a:rPr>
              <a:t>Comparison of hyperparameter optimization techniques of </a:t>
            </a:r>
          </a:p>
          <a:p>
            <a:pPr marL="0" marR="0" indent="0" algn="ctr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 kern="0" spc="0" dirty="0">
                <a:solidFill>
                  <a:schemeClr val="bg1"/>
                </a:solidFill>
                <a:effectLst/>
                <a:latin typeface="한양신명조"/>
                <a:ea typeface="한양신명조"/>
              </a:rPr>
              <a:t>tree-based ensemble learning in software defect prediction</a:t>
            </a:r>
            <a:endParaRPr lang="en-US" altLang="ko-KR" sz="2000" kern="0" spc="0" dirty="0">
              <a:solidFill>
                <a:schemeClr val="bg1"/>
              </a:solidFill>
              <a:effectLst/>
              <a:latin typeface="바탕" panose="02030600000101010101" pitchFamily="18" charset="-127"/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27D27110-6874-BF0D-916C-898EA3FFA3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5702" y="6044339"/>
            <a:ext cx="750000" cy="75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2742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F6E5F64-C530-4917-A4C3-74BC96F3D0EB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74EE527-986D-617A-D096-16CC643D4DB8}"/>
              </a:ext>
            </a:extLst>
          </p:cNvPr>
          <p:cNvSpPr/>
          <p:nvPr/>
        </p:nvSpPr>
        <p:spPr>
          <a:xfrm>
            <a:off x="10313581" y="6606362"/>
            <a:ext cx="1828800" cy="1842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206E190-66B5-2581-9627-379C01B01F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5702" y="6044339"/>
            <a:ext cx="750000" cy="75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5F15602-2001-6842-104C-CADCD0BCA8DA}"/>
              </a:ext>
            </a:extLst>
          </p:cNvPr>
          <p:cNvSpPr txBox="1"/>
          <p:nvPr/>
        </p:nvSpPr>
        <p:spPr>
          <a:xfrm>
            <a:off x="902868" y="194432"/>
            <a:ext cx="26548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</a:rPr>
              <a:t>이론적 배경</a:t>
            </a:r>
            <a:endParaRPr lang="ko-KR" altLang="en-US" sz="3600" spc="-15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319063-7DC5-E712-7BCA-AB28B597D6A8}"/>
              </a:ext>
            </a:extLst>
          </p:cNvPr>
          <p:cNvSpPr txBox="1"/>
          <p:nvPr/>
        </p:nvSpPr>
        <p:spPr>
          <a:xfrm>
            <a:off x="362783" y="1267802"/>
            <a:ext cx="32816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트리 기반 앙상블 모델</a:t>
            </a:r>
            <a:endParaRPr lang="ko-KR" altLang="en-US" sz="2400" spc="-150" dirty="0">
              <a:solidFill>
                <a:srgbClr val="393939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BE265DB-C914-C755-49FB-EFCF656BD32A}"/>
              </a:ext>
            </a:extLst>
          </p:cNvPr>
          <p:cNvSpPr txBox="1"/>
          <p:nvPr/>
        </p:nvSpPr>
        <p:spPr>
          <a:xfrm>
            <a:off x="6202169" y="1658826"/>
            <a:ext cx="6332896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 dirty="0" err="1"/>
              <a:t>XGBoost</a:t>
            </a:r>
            <a:r>
              <a:rPr lang="en-US" altLang="ko-KR" sz="1400" b="1" dirty="0"/>
              <a:t> (</a:t>
            </a:r>
            <a:r>
              <a:rPr lang="en-US" altLang="ko-KR" sz="1400" b="1" dirty="0" err="1"/>
              <a:t>eXtreme</a:t>
            </a:r>
            <a:r>
              <a:rPr lang="en-US" altLang="ko-KR" sz="1400" b="1" dirty="0"/>
              <a:t> Gradient Boosting)</a:t>
            </a:r>
          </a:p>
          <a:p>
            <a:r>
              <a:rPr lang="en-US" altLang="ko-KR" sz="1400" dirty="0" err="1"/>
              <a:t>XGBoost</a:t>
            </a:r>
            <a:r>
              <a:rPr lang="ko-KR" altLang="en-US" sz="1400" dirty="0"/>
              <a:t>는 </a:t>
            </a:r>
            <a:r>
              <a:rPr lang="en-US" altLang="ko-KR" sz="1400" dirty="0"/>
              <a:t>GBM</a:t>
            </a:r>
            <a:r>
              <a:rPr lang="ko-KR" altLang="en-US" sz="1400" dirty="0"/>
              <a:t>을 확장하여 성능과 연산 효율성을 크게 향상시킨 모델</a:t>
            </a:r>
            <a:r>
              <a:rPr lang="en-US" altLang="ko-KR" sz="1400" dirty="0"/>
              <a:t>.</a:t>
            </a:r>
          </a:p>
          <a:p>
            <a:endParaRPr lang="en-US" altLang="ko-KR" sz="1400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레벨 중심 트리 성장 방식(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Level-wise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Tree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Growth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)을 사용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각 트리의 레벨이 균등하게 확장되며, 모든 노드가 동일한 깊이로 성장</a:t>
            </a:r>
            <a:endParaRPr kumimoji="0" lang="en-US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ko-KR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트리의 균형을 유지하기 때문에 예측 안정성이 높</a:t>
            </a:r>
            <a:r>
              <a:rPr kumimoji="0" lang="ko-KR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음</a:t>
            </a:r>
            <a:endParaRPr kumimoji="0" lang="ko-KR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하지만 트리의 모든 노드에서 분할이 이루어지므로 </a:t>
            </a:r>
            <a:endParaRPr kumimoji="0" lang="en-US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불필요한 연산이 포함될 수 있어 학습 속도가 느릴 수 </a:t>
            </a:r>
            <a:r>
              <a:rPr kumimoji="0" lang="ko-KR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있음</a:t>
            </a:r>
            <a:endParaRPr kumimoji="0" lang="ko-KR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altLang="ko-KR" sz="1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CF04BF4-C3EA-9AD9-FA92-9088AC14C724}"/>
              </a:ext>
            </a:extLst>
          </p:cNvPr>
          <p:cNvSpPr txBox="1"/>
          <p:nvPr/>
        </p:nvSpPr>
        <p:spPr>
          <a:xfrm>
            <a:off x="6202169" y="4224778"/>
            <a:ext cx="6102456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 dirty="0" err="1"/>
              <a:t>LightGBM</a:t>
            </a:r>
            <a:r>
              <a:rPr lang="en-US" altLang="ko-KR" sz="1400" b="1" dirty="0"/>
              <a:t> (Light Gradient Boosting Machine)</a:t>
            </a:r>
          </a:p>
          <a:p>
            <a:r>
              <a:rPr lang="en-US" altLang="ko-KR" sz="1400" dirty="0" err="1"/>
              <a:t>LightGBM</a:t>
            </a:r>
            <a:r>
              <a:rPr lang="ko-KR" altLang="en-US" sz="1400" dirty="0"/>
              <a:t>은 대규모 데이터와 높은 차원의 특징을 효율적으로 처리합니다</a:t>
            </a:r>
            <a:r>
              <a:rPr lang="en-US" altLang="ko-KR" sz="1400" dirty="0"/>
              <a:t>.</a:t>
            </a:r>
          </a:p>
          <a:p>
            <a:r>
              <a:rPr lang="ko-KR" altLang="en-US" sz="1400" dirty="0"/>
              <a:t>리프 중심 트리 성장 방식</a:t>
            </a:r>
            <a:r>
              <a:rPr lang="en-US" altLang="ko-KR" sz="1400" dirty="0"/>
              <a:t>(Leaf-wise Tree Growth)</a:t>
            </a:r>
            <a:r>
              <a:rPr lang="ko-KR" altLang="en-US" sz="1400" dirty="0"/>
              <a:t>을 사용</a:t>
            </a:r>
            <a:endParaRPr lang="en-US" altLang="ko-KR" sz="1400" dirty="0"/>
          </a:p>
          <a:p>
            <a:r>
              <a:rPr lang="ko-KR" altLang="en-US" sz="1400" dirty="0"/>
              <a:t>가장 큰 손실을 줄일 수 있는 리프</a:t>
            </a:r>
            <a:r>
              <a:rPr lang="en-US" altLang="ko-KR" sz="1400" dirty="0"/>
              <a:t>(leaf)</a:t>
            </a:r>
            <a:r>
              <a:rPr lang="ko-KR" altLang="en-US" sz="1400" dirty="0"/>
              <a:t>를 우선적으로 확장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ko-KR" altLang="en-US" sz="1400" dirty="0"/>
              <a:t>빠른 학습 속도와 메모리 효율성</a:t>
            </a:r>
            <a:r>
              <a:rPr lang="en-US" altLang="ko-KR" sz="1400" dirty="0"/>
              <a:t>.</a:t>
            </a:r>
          </a:p>
          <a:p>
            <a:r>
              <a:rPr lang="ko-KR" altLang="en-US" sz="1400" dirty="0"/>
              <a:t>불균형 데이터와 고차원 데이터 처리에서 우수한 성능</a:t>
            </a:r>
            <a:endParaRPr lang="en-US" altLang="ko-KR" sz="1400" dirty="0"/>
          </a:p>
          <a:p>
            <a:r>
              <a:rPr lang="ko-KR" altLang="en-US" sz="1400" dirty="0"/>
              <a:t>그러나 리프 중심 성장 방식으로 인해 </a:t>
            </a:r>
            <a:r>
              <a:rPr lang="ko-KR" altLang="en-US" sz="1400" dirty="0" err="1"/>
              <a:t>과적합</a:t>
            </a:r>
            <a:r>
              <a:rPr lang="en-US" altLang="ko-KR" sz="1400" dirty="0"/>
              <a:t>(overfitting)</a:t>
            </a:r>
            <a:r>
              <a:rPr lang="ko-KR" altLang="en-US" sz="1400" dirty="0"/>
              <a:t>의 위험</a:t>
            </a:r>
            <a:endParaRPr lang="en-US" altLang="ko-KR" sz="1400" dirty="0"/>
          </a:p>
        </p:txBody>
      </p:sp>
      <p:pic>
        <p:nvPicPr>
          <p:cNvPr id="24578" name="Picture 2" descr="XGBoost Vs LightGBM">
            <a:extLst>
              <a:ext uri="{FF2B5EF4-FFF2-40B4-BE49-F238E27FC236}">
                <a16:creationId xmlns:a16="http://schemas.microsoft.com/office/drawing/2014/main" id="{F87523A7-2F7E-B349-89CC-6EAB97155B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942" y="2261112"/>
            <a:ext cx="5750524" cy="2183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F9BFE4E-F95B-EBD2-D280-9924320C2397}"/>
              </a:ext>
            </a:extLst>
          </p:cNvPr>
          <p:cNvSpPr txBox="1"/>
          <p:nvPr/>
        </p:nvSpPr>
        <p:spPr>
          <a:xfrm>
            <a:off x="27052" y="4599009"/>
            <a:ext cx="635430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dirty="0" err="1"/>
              <a:t>XGBoost</a:t>
            </a:r>
            <a:r>
              <a:rPr lang="ko-KR" altLang="en-US" dirty="0"/>
              <a:t>는 트리의 레벨 균형을 유지하며</a:t>
            </a:r>
            <a:r>
              <a:rPr lang="en-US" altLang="ko-KR" dirty="0"/>
              <a:t>, </a:t>
            </a:r>
          </a:p>
          <a:p>
            <a:pPr algn="ctr"/>
            <a:r>
              <a:rPr lang="ko-KR" altLang="en-US" dirty="0"/>
              <a:t>전반적인 안정성을 중시</a:t>
            </a:r>
            <a:endParaRPr lang="en-US" altLang="ko-KR" dirty="0"/>
          </a:p>
          <a:p>
            <a:pPr algn="ctr"/>
            <a:r>
              <a:rPr lang="en-US" altLang="ko-KR" b="1" dirty="0" err="1"/>
              <a:t>LightGBM</a:t>
            </a:r>
            <a:r>
              <a:rPr lang="ko-KR" altLang="en-US" dirty="0"/>
              <a:t>은 연산 효율성과 학습 속도를</a:t>
            </a:r>
            <a:endParaRPr lang="en-US" altLang="ko-KR" dirty="0"/>
          </a:p>
          <a:p>
            <a:pPr algn="ctr"/>
            <a:r>
              <a:rPr lang="ko-KR" altLang="en-US" dirty="0"/>
              <a:t>강조하며</a:t>
            </a:r>
            <a:r>
              <a:rPr lang="en-US" altLang="ko-KR" dirty="0"/>
              <a:t>, </a:t>
            </a:r>
            <a:r>
              <a:rPr lang="ko-KR" altLang="en-US" dirty="0"/>
              <a:t>손실 감소에 초점을 맞춤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705826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F6E5F64-C530-4917-A4C3-74BC96F3D0EB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74EE527-986D-617A-D096-16CC643D4DB8}"/>
              </a:ext>
            </a:extLst>
          </p:cNvPr>
          <p:cNvSpPr/>
          <p:nvPr/>
        </p:nvSpPr>
        <p:spPr>
          <a:xfrm>
            <a:off x="10313581" y="6606362"/>
            <a:ext cx="1828800" cy="1842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206E190-66B5-2581-9627-379C01B01F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5702" y="6044339"/>
            <a:ext cx="750000" cy="75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5F15602-2001-6842-104C-CADCD0BCA8DA}"/>
              </a:ext>
            </a:extLst>
          </p:cNvPr>
          <p:cNvSpPr txBox="1"/>
          <p:nvPr/>
        </p:nvSpPr>
        <p:spPr>
          <a:xfrm>
            <a:off x="902868" y="194432"/>
            <a:ext cx="26548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</a:rPr>
              <a:t>이론적 배경</a:t>
            </a:r>
            <a:endParaRPr lang="ko-KR" altLang="en-US" sz="3600" spc="-15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319063-7DC5-E712-7BCA-AB28B597D6A8}"/>
              </a:ext>
            </a:extLst>
          </p:cNvPr>
          <p:cNvSpPr txBox="1"/>
          <p:nvPr/>
        </p:nvSpPr>
        <p:spPr>
          <a:xfrm>
            <a:off x="362783" y="1267802"/>
            <a:ext cx="40959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err="1"/>
              <a:t>하이퍼파라미터</a:t>
            </a:r>
            <a:r>
              <a:rPr lang="ko-KR" altLang="en-US" sz="2400" dirty="0"/>
              <a:t> 최적화 기법</a:t>
            </a:r>
            <a:endParaRPr lang="ko-KR" altLang="en-US" sz="2400" spc="-150" dirty="0">
              <a:solidFill>
                <a:srgbClr val="393939"/>
              </a:solidFill>
            </a:endParaRP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4F40542B-19DF-DB31-FA76-86989FE0F8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8196" y="1934802"/>
            <a:ext cx="5022930" cy="2454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30B6EF8-7E2E-2186-1129-3BF9DC5A8790}"/>
              </a:ext>
            </a:extLst>
          </p:cNvPr>
          <p:cNvSpPr txBox="1"/>
          <p:nvPr/>
        </p:nvSpPr>
        <p:spPr>
          <a:xfrm>
            <a:off x="631233" y="4574535"/>
            <a:ext cx="6102456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/>
              <a:t>그리드 </a:t>
            </a:r>
            <a:r>
              <a:rPr lang="ko-KR" altLang="en-US" sz="1600" b="1" dirty="0" err="1"/>
              <a:t>서치</a:t>
            </a:r>
            <a:r>
              <a:rPr lang="en-US" altLang="ko-KR" sz="1600" b="1" dirty="0"/>
              <a:t>:</a:t>
            </a:r>
          </a:p>
          <a:p>
            <a:endParaRPr lang="en-US" altLang="ko-KR" sz="1600" b="1" dirty="0"/>
          </a:p>
          <a:p>
            <a:r>
              <a:rPr lang="ko-KR" altLang="en-US" sz="1400" b="1" dirty="0"/>
              <a:t>미리 정의된 </a:t>
            </a:r>
            <a:r>
              <a:rPr lang="ko-KR" altLang="en-US" sz="1400" b="1" dirty="0" err="1"/>
              <a:t>하이퍼파라미터</a:t>
            </a:r>
            <a:r>
              <a:rPr lang="ko-KR" altLang="en-US" sz="1400" b="1" dirty="0"/>
              <a:t> 공간에서 모든 가능한 조합을</a:t>
            </a:r>
            <a:br>
              <a:rPr lang="en-US" altLang="ko-KR" sz="1400" b="1" dirty="0"/>
            </a:br>
            <a:r>
              <a:rPr lang="ko-KR" altLang="en-US" sz="1400" b="1" dirty="0"/>
              <a:t>체계적으로 탐색</a:t>
            </a:r>
            <a:endParaRPr lang="en-US" altLang="ko-KR" sz="1400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모든 </a:t>
            </a:r>
            <a:r>
              <a:rPr lang="ko-KR" altLang="en-US" sz="1400" dirty="0" err="1"/>
              <a:t>하이퍼파라미터</a:t>
            </a:r>
            <a:r>
              <a:rPr lang="ko-KR" altLang="en-US" sz="1400" dirty="0"/>
              <a:t> 조합을 실험적으로 적용</a:t>
            </a:r>
            <a:r>
              <a:rPr lang="en-US" altLang="ko-KR" sz="1400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각 조합의 성능을 평가하여 최적의 값을 선택</a:t>
            </a:r>
            <a:r>
              <a:rPr lang="en-US" altLang="ko-KR" sz="1400" dirty="0"/>
              <a:t>.</a:t>
            </a:r>
          </a:p>
          <a:p>
            <a:r>
              <a:rPr lang="en-US" altLang="ko-KR" sz="1400" dirty="0"/>
              <a:t>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AB83C9E-538E-78DD-509C-730090C65911}"/>
              </a:ext>
            </a:extLst>
          </p:cNvPr>
          <p:cNvSpPr txBox="1"/>
          <p:nvPr/>
        </p:nvSpPr>
        <p:spPr>
          <a:xfrm>
            <a:off x="6096000" y="4570856"/>
            <a:ext cx="6102456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/>
              <a:t>랜덤 </a:t>
            </a:r>
            <a:r>
              <a:rPr lang="ko-KR" altLang="en-US" sz="1600" b="1" dirty="0" err="1"/>
              <a:t>서치</a:t>
            </a:r>
            <a:r>
              <a:rPr lang="en-US" altLang="ko-KR" sz="1600" b="1" dirty="0"/>
              <a:t>:</a:t>
            </a:r>
          </a:p>
          <a:p>
            <a:endParaRPr lang="en-US" altLang="ko-KR" sz="1600" b="1" dirty="0"/>
          </a:p>
          <a:p>
            <a:r>
              <a:rPr lang="ko-KR" altLang="en-US" sz="1400" b="1" dirty="0" err="1"/>
              <a:t>하이퍼파라미터</a:t>
            </a:r>
            <a:r>
              <a:rPr lang="ko-KR" altLang="en-US" sz="1400" b="1" dirty="0"/>
              <a:t> 공간에서 무작위로 조합을 선택</a:t>
            </a:r>
            <a:endParaRPr lang="en-US" altLang="ko-KR" sz="1400" b="1" dirty="0"/>
          </a:p>
          <a:p>
            <a:endParaRPr lang="en-US" altLang="ko-KR" sz="1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탐색 공간에서 무작위로 </a:t>
            </a:r>
            <a:r>
              <a:rPr lang="ko-KR" altLang="en-US" sz="1400" dirty="0" err="1"/>
              <a:t>하이퍼파라미터</a:t>
            </a:r>
            <a:r>
              <a:rPr lang="ko-KR" altLang="en-US" sz="1400" dirty="0"/>
              <a:t> 값을 선택</a:t>
            </a:r>
            <a:r>
              <a:rPr lang="en-US" altLang="ko-KR" sz="1400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선택된 조합의 성능을 평가하여 최적의 값을 찾음</a:t>
            </a:r>
            <a:r>
              <a:rPr lang="en-US" altLang="ko-KR" sz="1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91575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F6E5F64-C530-4917-A4C3-74BC96F3D0EB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74EE527-986D-617A-D096-16CC643D4DB8}"/>
              </a:ext>
            </a:extLst>
          </p:cNvPr>
          <p:cNvSpPr/>
          <p:nvPr/>
        </p:nvSpPr>
        <p:spPr>
          <a:xfrm>
            <a:off x="10313581" y="6606362"/>
            <a:ext cx="1828800" cy="1842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206E190-66B5-2581-9627-379C01B01F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5702" y="6044339"/>
            <a:ext cx="750000" cy="75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5F15602-2001-6842-104C-CADCD0BCA8DA}"/>
              </a:ext>
            </a:extLst>
          </p:cNvPr>
          <p:cNvSpPr txBox="1"/>
          <p:nvPr/>
        </p:nvSpPr>
        <p:spPr>
          <a:xfrm>
            <a:off x="902868" y="194432"/>
            <a:ext cx="26548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</a:rPr>
              <a:t>이론적 배경</a:t>
            </a:r>
            <a:endParaRPr lang="ko-KR" altLang="en-US" sz="3600" spc="-15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319063-7DC5-E712-7BCA-AB28B597D6A8}"/>
              </a:ext>
            </a:extLst>
          </p:cNvPr>
          <p:cNvSpPr txBox="1"/>
          <p:nvPr/>
        </p:nvSpPr>
        <p:spPr>
          <a:xfrm>
            <a:off x="362783" y="1267802"/>
            <a:ext cx="40959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err="1"/>
              <a:t>하이퍼파라미터</a:t>
            </a:r>
            <a:r>
              <a:rPr lang="ko-KR" altLang="en-US" sz="2400" dirty="0"/>
              <a:t> 최적화 기법</a:t>
            </a:r>
            <a:endParaRPr lang="ko-KR" altLang="en-US" sz="2400" spc="-150" dirty="0">
              <a:solidFill>
                <a:srgbClr val="393939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5F7D2CD-91EC-2784-D48C-F8E47F9FE811}"/>
              </a:ext>
            </a:extLst>
          </p:cNvPr>
          <p:cNvSpPr txBox="1"/>
          <p:nvPr/>
        </p:nvSpPr>
        <p:spPr>
          <a:xfrm>
            <a:off x="4870672" y="2347008"/>
            <a:ext cx="678003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베이지안 최적화는 </a:t>
            </a:r>
            <a:r>
              <a:rPr lang="ko-KR" altLang="en-US" dirty="0" err="1"/>
              <a:t>하이퍼파라미터</a:t>
            </a:r>
            <a:r>
              <a:rPr lang="ko-KR" altLang="en-US" dirty="0"/>
              <a:t> 최적화를 효율적으로 수행하기 위한 기법으로</a:t>
            </a:r>
            <a:r>
              <a:rPr lang="en-US" altLang="ko-KR" dirty="0"/>
              <a:t>, </a:t>
            </a:r>
            <a:r>
              <a:rPr lang="ko-KR" altLang="en-US" b="1" dirty="0"/>
              <a:t>평가 횟수를 최소화하며 </a:t>
            </a:r>
            <a:r>
              <a:rPr lang="ko-KR" altLang="en-US" dirty="0"/>
              <a:t>최적의 </a:t>
            </a:r>
            <a:r>
              <a:rPr lang="ko-KR" altLang="en-US" dirty="0" err="1"/>
              <a:t>하이퍼파라미터를</a:t>
            </a:r>
            <a:r>
              <a:rPr lang="ko-KR" altLang="en-US" dirty="0"/>
              <a:t> 찾음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b="1" dirty="0"/>
              <a:t>작동 방식</a:t>
            </a:r>
          </a:p>
          <a:p>
            <a:pPr>
              <a:buFont typeface="+mj-lt"/>
              <a:buAutoNum type="arabicPeriod"/>
            </a:pPr>
            <a:r>
              <a:rPr lang="ko-KR" altLang="en-US" b="1" dirty="0"/>
              <a:t>초기 단계</a:t>
            </a:r>
            <a:r>
              <a:rPr lang="en-US" altLang="ko-KR" dirty="0"/>
              <a:t>: </a:t>
            </a:r>
            <a:r>
              <a:rPr lang="ko-KR" altLang="en-US" dirty="0"/>
              <a:t>몇 가지 </a:t>
            </a:r>
            <a:r>
              <a:rPr lang="ko-KR" altLang="en-US" dirty="0" err="1"/>
              <a:t>하이퍼파라미터</a:t>
            </a:r>
            <a:r>
              <a:rPr lang="ko-KR" altLang="en-US" dirty="0"/>
              <a:t> 조합을 무작위로 선택하고 평가하여 초기 확률 모델을 구성</a:t>
            </a:r>
            <a:r>
              <a:rPr lang="en-US" altLang="ko-KR" dirty="0"/>
              <a:t>.</a:t>
            </a:r>
          </a:p>
          <a:p>
            <a:pPr>
              <a:buFont typeface="+mj-lt"/>
              <a:buAutoNum type="arabicPeriod"/>
            </a:pPr>
            <a:r>
              <a:rPr lang="ko-KR" altLang="en-US" b="1" dirty="0"/>
              <a:t>획득 함수</a:t>
            </a:r>
            <a:r>
              <a:rPr lang="en-US" altLang="ko-KR" b="1" dirty="0"/>
              <a:t>(Acquisition Function)</a:t>
            </a:r>
            <a:r>
              <a:rPr lang="en-US" altLang="ko-KR" dirty="0"/>
              <a:t>: </a:t>
            </a:r>
            <a:r>
              <a:rPr lang="ko-KR" altLang="en-US" dirty="0"/>
              <a:t>가장 유망한 다음 평가 지점을 탐색</a:t>
            </a:r>
            <a:r>
              <a:rPr lang="en-US" altLang="ko-KR" dirty="0"/>
              <a:t>.</a:t>
            </a:r>
          </a:p>
          <a:p>
            <a:pPr>
              <a:buFont typeface="+mj-lt"/>
              <a:buAutoNum type="arabicPeriod"/>
            </a:pPr>
            <a:r>
              <a:rPr lang="ko-KR" altLang="en-US" b="1" dirty="0"/>
              <a:t>반복적 업데이트</a:t>
            </a:r>
            <a:r>
              <a:rPr lang="en-US" altLang="ko-KR" dirty="0"/>
              <a:t>: </a:t>
            </a:r>
            <a:r>
              <a:rPr lang="ko-KR" altLang="en-US" dirty="0"/>
              <a:t>새로운 평가 결과를 기존 모델에 반영하여 확률 모델을 업데이트</a:t>
            </a:r>
            <a:r>
              <a:rPr lang="en-US" altLang="ko-KR" dirty="0"/>
              <a:t>.</a:t>
            </a:r>
          </a:p>
          <a:p>
            <a:pPr>
              <a:buFont typeface="+mj-lt"/>
              <a:buAutoNum type="arabicPeriod"/>
            </a:pPr>
            <a:endParaRPr lang="en-US" altLang="ko-KR" dirty="0"/>
          </a:p>
          <a:p>
            <a:r>
              <a:rPr lang="en-US" altLang="ko-KR" dirty="0"/>
              <a:t>.</a:t>
            </a:r>
          </a:p>
          <a:p>
            <a:pPr algn="l"/>
            <a:endParaRPr lang="en-US" altLang="ko-KR" b="0" i="0" dirty="0">
              <a:effectLst/>
              <a:latin typeface="Söhne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BC9EDC8C-E7AB-16D0-7029-DC066DA839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473" y="2061275"/>
            <a:ext cx="3815994" cy="3882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630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F6E5F64-C530-4917-A4C3-74BC96F3D0EB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74EE527-986D-617A-D096-16CC643D4DB8}"/>
              </a:ext>
            </a:extLst>
          </p:cNvPr>
          <p:cNvSpPr/>
          <p:nvPr/>
        </p:nvSpPr>
        <p:spPr>
          <a:xfrm>
            <a:off x="10313581" y="6606362"/>
            <a:ext cx="1828800" cy="1842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206E190-66B5-2581-9627-379C01B01F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5702" y="6044339"/>
            <a:ext cx="750000" cy="75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5F15602-2001-6842-104C-CADCD0BCA8DA}"/>
              </a:ext>
            </a:extLst>
          </p:cNvPr>
          <p:cNvSpPr txBox="1"/>
          <p:nvPr/>
        </p:nvSpPr>
        <p:spPr>
          <a:xfrm>
            <a:off x="902868" y="194432"/>
            <a:ext cx="26548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</a:rPr>
              <a:t>이론적 배경</a:t>
            </a:r>
            <a:endParaRPr lang="ko-KR" altLang="en-US" sz="3600" spc="-15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319063-7DC5-E712-7BCA-AB28B597D6A8}"/>
              </a:ext>
            </a:extLst>
          </p:cNvPr>
          <p:cNvSpPr txBox="1"/>
          <p:nvPr/>
        </p:nvSpPr>
        <p:spPr>
          <a:xfrm>
            <a:off x="362783" y="1267802"/>
            <a:ext cx="40959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err="1"/>
              <a:t>하이퍼파라미터</a:t>
            </a:r>
            <a:r>
              <a:rPr lang="ko-KR" altLang="en-US" sz="2400" dirty="0"/>
              <a:t> 최적화 기법</a:t>
            </a:r>
            <a:endParaRPr lang="ko-KR" altLang="en-US" sz="2400" spc="-150" dirty="0">
              <a:solidFill>
                <a:srgbClr val="393939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5F7D2CD-91EC-2784-D48C-F8E47F9FE811}"/>
              </a:ext>
            </a:extLst>
          </p:cNvPr>
          <p:cNvSpPr txBox="1"/>
          <p:nvPr/>
        </p:nvSpPr>
        <p:spPr>
          <a:xfrm>
            <a:off x="4750911" y="2171674"/>
            <a:ext cx="701893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/>
              <a:t>유전 알고리즘 </a:t>
            </a:r>
            <a:r>
              <a:rPr lang="en-US" altLang="ko-KR" b="1" dirty="0"/>
              <a:t>(Genetic Algorithm, GA)</a:t>
            </a:r>
          </a:p>
          <a:p>
            <a:r>
              <a:rPr lang="ko-KR" altLang="en-US" dirty="0"/>
              <a:t>유전 알고리즘은 </a:t>
            </a:r>
            <a:r>
              <a:rPr lang="ko-KR" altLang="en-US" b="1" dirty="0"/>
              <a:t>생물학적 진화 원리</a:t>
            </a:r>
            <a:r>
              <a:rPr lang="ko-KR" altLang="en-US" dirty="0"/>
              <a:t>를 기반으로 한 최적화 알고리즘으로</a:t>
            </a:r>
            <a:r>
              <a:rPr lang="en-US" altLang="ko-KR" dirty="0"/>
              <a:t>, </a:t>
            </a:r>
            <a:r>
              <a:rPr lang="ko-KR" altLang="en-US" b="1" dirty="0"/>
              <a:t>복잡한 최적화 문제에서 전역 최적해를 탐색</a:t>
            </a:r>
            <a:r>
              <a:rPr lang="ko-KR" altLang="en-US" dirty="0"/>
              <a:t>하는 데 효과적</a:t>
            </a:r>
            <a:endParaRPr lang="en-US" altLang="ko-KR" dirty="0"/>
          </a:p>
          <a:p>
            <a:endParaRPr lang="en-US" altLang="ko-KR" dirty="0"/>
          </a:p>
          <a:p>
            <a:pPr>
              <a:buFont typeface="+mj-lt"/>
              <a:buAutoNum type="arabicPeriod"/>
            </a:pPr>
            <a:r>
              <a:rPr lang="ko-KR" altLang="en-US" b="1" dirty="0"/>
              <a:t>초기화</a:t>
            </a:r>
            <a:r>
              <a:rPr lang="en-US" altLang="ko-KR" dirty="0"/>
              <a:t>: </a:t>
            </a:r>
            <a:r>
              <a:rPr lang="ko-KR" altLang="en-US" dirty="0"/>
              <a:t>무작위로 생성된 개체군</a:t>
            </a:r>
            <a:r>
              <a:rPr lang="en-US" altLang="ko-KR" dirty="0"/>
              <a:t>(population)</a:t>
            </a:r>
            <a:r>
              <a:rPr lang="ko-KR" altLang="en-US" dirty="0"/>
              <a:t>에서 탐색 시작</a:t>
            </a:r>
            <a:r>
              <a:rPr lang="en-US" altLang="ko-KR" dirty="0"/>
              <a:t>.</a:t>
            </a:r>
          </a:p>
          <a:p>
            <a:pPr>
              <a:buFont typeface="+mj-lt"/>
              <a:buAutoNum type="arabicPeriod"/>
            </a:pPr>
            <a:r>
              <a:rPr lang="ko-KR" altLang="en-US" b="1" dirty="0"/>
              <a:t>적합도 평가</a:t>
            </a:r>
            <a:r>
              <a:rPr lang="en-US" altLang="ko-KR" dirty="0"/>
              <a:t>: </a:t>
            </a:r>
            <a:r>
              <a:rPr lang="ko-KR" altLang="en-US" dirty="0"/>
              <a:t>적합도 함수</a:t>
            </a:r>
            <a:r>
              <a:rPr lang="en-US" altLang="ko-KR" dirty="0"/>
              <a:t>(fitness function)</a:t>
            </a:r>
            <a:r>
              <a:rPr lang="ko-KR" altLang="en-US" dirty="0"/>
              <a:t>를 통해 각 개체의 성능을 평가</a:t>
            </a:r>
            <a:r>
              <a:rPr lang="en-US" altLang="ko-KR" dirty="0"/>
              <a:t>.</a:t>
            </a:r>
          </a:p>
          <a:p>
            <a:pPr>
              <a:buFont typeface="+mj-lt"/>
              <a:buAutoNum type="arabicPeriod"/>
            </a:pPr>
            <a:r>
              <a:rPr lang="ko-KR" altLang="en-US" b="1" dirty="0"/>
              <a:t>선택</a:t>
            </a:r>
            <a:r>
              <a:rPr lang="en-US" altLang="ko-KR" b="1" dirty="0"/>
              <a:t>(selection)</a:t>
            </a:r>
            <a:r>
              <a:rPr lang="en-US" altLang="ko-KR" dirty="0"/>
              <a:t>: </a:t>
            </a:r>
            <a:r>
              <a:rPr lang="ko-KR" altLang="en-US" dirty="0"/>
              <a:t>적합도가 높은 개체를 선택해 교배 과정에 참여</a:t>
            </a:r>
            <a:r>
              <a:rPr lang="en-US" altLang="ko-KR" dirty="0"/>
              <a:t>.</a:t>
            </a:r>
          </a:p>
          <a:p>
            <a:pPr>
              <a:buFont typeface="+mj-lt"/>
              <a:buAutoNum type="arabicPeriod"/>
            </a:pPr>
            <a:r>
              <a:rPr lang="ko-KR" altLang="en-US" b="1" dirty="0"/>
              <a:t>교차</a:t>
            </a:r>
            <a:r>
              <a:rPr lang="en-US" altLang="ko-KR" b="1" dirty="0"/>
              <a:t>(crossover)</a:t>
            </a:r>
            <a:r>
              <a:rPr lang="en-US" altLang="ko-KR" dirty="0"/>
              <a:t>: </a:t>
            </a:r>
            <a:r>
              <a:rPr lang="ko-KR" altLang="en-US" dirty="0"/>
              <a:t>부모 개체의 유전자를 결합하여 새로운 자손 생성</a:t>
            </a:r>
            <a:r>
              <a:rPr lang="en-US" altLang="ko-KR" dirty="0"/>
              <a:t>.</a:t>
            </a:r>
          </a:p>
          <a:p>
            <a:pPr>
              <a:buFont typeface="+mj-lt"/>
              <a:buAutoNum type="arabicPeriod"/>
            </a:pPr>
            <a:r>
              <a:rPr lang="ko-KR" altLang="en-US" b="1" dirty="0"/>
              <a:t>돌연변이</a:t>
            </a:r>
            <a:r>
              <a:rPr lang="en-US" altLang="ko-KR" b="1" dirty="0"/>
              <a:t>(mutation)</a:t>
            </a:r>
            <a:r>
              <a:rPr lang="en-US" altLang="ko-KR" dirty="0"/>
              <a:t>: </a:t>
            </a:r>
            <a:r>
              <a:rPr lang="ko-KR" altLang="en-US" dirty="0"/>
              <a:t>일부 유전자를 무작위로 변경하여 새로운 해 탐색</a:t>
            </a:r>
            <a:r>
              <a:rPr lang="en-US" altLang="ko-KR" dirty="0"/>
              <a:t>.</a:t>
            </a:r>
          </a:p>
          <a:p>
            <a:pPr>
              <a:buFont typeface="+mj-lt"/>
              <a:buAutoNum type="arabicPeriod"/>
            </a:pPr>
            <a:r>
              <a:rPr lang="ko-KR" altLang="en-US" b="1" dirty="0"/>
              <a:t>반복</a:t>
            </a:r>
            <a:r>
              <a:rPr lang="en-US" altLang="ko-KR" dirty="0"/>
              <a:t>: </a:t>
            </a:r>
            <a:r>
              <a:rPr lang="ko-KR" altLang="en-US" dirty="0"/>
              <a:t>위 과정을 반복하며 점진적으로 최적의 해에 접근</a:t>
            </a:r>
            <a:r>
              <a:rPr lang="en-US" altLang="ko-KR" dirty="0"/>
              <a:t>.</a:t>
            </a:r>
          </a:p>
          <a:p>
            <a:pPr algn="l"/>
            <a:endParaRPr lang="en-US" altLang="ko-KR" b="0" i="0" dirty="0">
              <a:effectLst/>
              <a:latin typeface="Söhne"/>
            </a:endParaRPr>
          </a:p>
        </p:txBody>
      </p:sp>
      <p:pic>
        <p:nvPicPr>
          <p:cNvPr id="27650" name="Picture 2">
            <a:extLst>
              <a:ext uri="{FF2B5EF4-FFF2-40B4-BE49-F238E27FC236}">
                <a16:creationId xmlns:a16="http://schemas.microsoft.com/office/drawing/2014/main" id="{4D29CF3B-2BE3-E38B-0660-6E5DC29948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819" y="2432931"/>
            <a:ext cx="3848957" cy="2514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2805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F6E5F64-C530-4917-A4C3-74BC96F3D0EB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74EE527-986D-617A-D096-16CC643D4DB8}"/>
              </a:ext>
            </a:extLst>
          </p:cNvPr>
          <p:cNvSpPr/>
          <p:nvPr/>
        </p:nvSpPr>
        <p:spPr>
          <a:xfrm>
            <a:off x="10313581" y="6606362"/>
            <a:ext cx="1828800" cy="1842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206E190-66B5-2581-9627-379C01B01F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5702" y="6044339"/>
            <a:ext cx="750000" cy="75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5F15602-2001-6842-104C-CADCD0BCA8DA}"/>
              </a:ext>
            </a:extLst>
          </p:cNvPr>
          <p:cNvSpPr txBox="1"/>
          <p:nvPr/>
        </p:nvSpPr>
        <p:spPr>
          <a:xfrm>
            <a:off x="902868" y="194432"/>
            <a:ext cx="21932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</a:rPr>
              <a:t>연구 방법</a:t>
            </a:r>
            <a:endParaRPr lang="ko-KR" altLang="en-US" sz="3600" spc="-15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319063-7DC5-E712-7BCA-AB28B597D6A8}"/>
              </a:ext>
            </a:extLst>
          </p:cNvPr>
          <p:cNvSpPr txBox="1"/>
          <p:nvPr/>
        </p:nvSpPr>
        <p:spPr>
          <a:xfrm>
            <a:off x="362783" y="1267802"/>
            <a:ext cx="21403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데이터셋 설명</a:t>
            </a:r>
            <a:endParaRPr lang="ko-KR" altLang="en-US" sz="2400" spc="-150" dirty="0">
              <a:solidFill>
                <a:srgbClr val="393939"/>
              </a:solidFill>
            </a:endParaRPr>
          </a:p>
        </p:txBody>
      </p:sp>
      <p:pic>
        <p:nvPicPr>
          <p:cNvPr id="3" name="Picture 1">
            <a:extLst>
              <a:ext uri="{FF2B5EF4-FFF2-40B4-BE49-F238E27FC236}">
                <a16:creationId xmlns:a16="http://schemas.microsoft.com/office/drawing/2014/main" id="{12E8E9C3-9740-E13E-E5AC-7736393BF4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018" y="2612872"/>
            <a:ext cx="5367454" cy="194619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CA8A5A7-FBE8-0812-4778-DEB9E79A29FE}"/>
              </a:ext>
            </a:extLst>
          </p:cNvPr>
          <p:cNvSpPr txBox="1"/>
          <p:nvPr/>
        </p:nvSpPr>
        <p:spPr>
          <a:xfrm>
            <a:off x="517474" y="4520845"/>
            <a:ext cx="6102456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b="1" dirty="0"/>
              <a:t>데이터셋 예시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100" b="1" dirty="0"/>
              <a:t>CM1 </a:t>
            </a:r>
            <a:r>
              <a:rPr lang="ko-KR" altLang="en-US" sz="1100" b="1" dirty="0"/>
              <a:t>데이터셋</a:t>
            </a:r>
            <a:r>
              <a:rPr lang="en-US" altLang="ko-KR" sz="1100" dirty="0"/>
              <a:t>: 327</a:t>
            </a:r>
            <a:r>
              <a:rPr lang="ko-KR" altLang="en-US" sz="1100" dirty="0"/>
              <a:t>개의 인스턴스 중 </a:t>
            </a:r>
            <a:r>
              <a:rPr lang="en-US" altLang="ko-KR" sz="1100" dirty="0"/>
              <a:t>42</a:t>
            </a:r>
            <a:r>
              <a:rPr lang="ko-KR" altLang="en-US" sz="1100" dirty="0"/>
              <a:t>개는 결함 존재</a:t>
            </a:r>
            <a:r>
              <a:rPr lang="en-US" altLang="ko-KR" sz="1100" dirty="0"/>
              <a:t>, 285</a:t>
            </a:r>
            <a:r>
              <a:rPr lang="ko-KR" altLang="en-US" sz="1100" dirty="0"/>
              <a:t>개는 결함 없음</a:t>
            </a:r>
            <a:r>
              <a:rPr lang="en-US" altLang="ko-KR" sz="11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100" b="1" dirty="0"/>
              <a:t>JM1 </a:t>
            </a:r>
            <a:r>
              <a:rPr lang="ko-KR" altLang="en-US" sz="1100" b="1" dirty="0"/>
              <a:t>데이터셋</a:t>
            </a:r>
            <a:r>
              <a:rPr lang="en-US" altLang="ko-KR" sz="1100" dirty="0"/>
              <a:t>: 7782</a:t>
            </a:r>
            <a:r>
              <a:rPr lang="ko-KR" altLang="en-US" sz="1100" dirty="0"/>
              <a:t>개의 인스턴스 중 </a:t>
            </a:r>
            <a:r>
              <a:rPr lang="en-US" altLang="ko-KR" sz="1100" dirty="0"/>
              <a:t>1672</a:t>
            </a:r>
            <a:r>
              <a:rPr lang="ko-KR" altLang="en-US" sz="1100" dirty="0"/>
              <a:t>개는 결함 존재</a:t>
            </a:r>
            <a:r>
              <a:rPr lang="en-US" altLang="ko-KR" sz="1100" dirty="0"/>
              <a:t>, 6110</a:t>
            </a:r>
            <a:r>
              <a:rPr lang="ko-KR" altLang="en-US" sz="1100" dirty="0"/>
              <a:t>개는 결함 없음</a:t>
            </a:r>
            <a:r>
              <a:rPr lang="en-US" altLang="ko-KR" sz="1100" dirty="0"/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7928FEC-0537-9D4F-78F6-3AA2437EB22A}"/>
              </a:ext>
            </a:extLst>
          </p:cNvPr>
          <p:cNvSpPr txBox="1"/>
          <p:nvPr/>
        </p:nvSpPr>
        <p:spPr>
          <a:xfrm>
            <a:off x="6267637" y="4842994"/>
            <a:ext cx="614120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NASA </a:t>
            </a:r>
            <a:r>
              <a:rPr lang="ko-KR" altLang="en-US" dirty="0"/>
              <a:t>데이터셋은 소프트웨어 결함 예측 연구에 적합</a:t>
            </a:r>
            <a:endParaRPr lang="en-US" altLang="ko-KR" dirty="0"/>
          </a:p>
          <a:p>
            <a:r>
              <a:rPr lang="en-US" altLang="ko-KR" dirty="0"/>
              <a:t>-&gt; </a:t>
            </a:r>
            <a:r>
              <a:rPr lang="ko-KR" altLang="en-US" dirty="0"/>
              <a:t>다만</a:t>
            </a:r>
            <a:r>
              <a:rPr lang="en-US" altLang="ko-KR" dirty="0"/>
              <a:t>, </a:t>
            </a:r>
            <a:r>
              <a:rPr lang="ko-KR" altLang="en-US" dirty="0"/>
              <a:t>데이터의 불균형성과 노이즈 문제를 </a:t>
            </a:r>
            <a:endParaRPr lang="en-US" altLang="ko-KR" dirty="0"/>
          </a:p>
          <a:p>
            <a:r>
              <a:rPr lang="ko-KR" altLang="en-US" dirty="0"/>
              <a:t>    해결하기 위한 </a:t>
            </a:r>
            <a:r>
              <a:rPr lang="ko-KR" altLang="en-US" dirty="0" err="1"/>
              <a:t>전처리</a:t>
            </a:r>
            <a:r>
              <a:rPr lang="ko-KR" altLang="en-US" dirty="0"/>
              <a:t> 과정이 필수적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9183941-87FD-0EA5-343D-0D8FD9D4CE7B}"/>
              </a:ext>
            </a:extLst>
          </p:cNvPr>
          <p:cNvSpPr txBox="1"/>
          <p:nvPr/>
        </p:nvSpPr>
        <p:spPr>
          <a:xfrm>
            <a:off x="5718472" y="2592161"/>
            <a:ext cx="6473528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ko-KR" altLang="ko-KR" sz="1600" b="1" dirty="0"/>
              <a:t>다양한 소프트웨어 </a:t>
            </a:r>
            <a:r>
              <a:rPr lang="ko-KR" altLang="ko-KR" sz="1600" b="1" dirty="0" err="1"/>
              <a:t>메트릭</a:t>
            </a:r>
            <a:r>
              <a:rPr lang="ko-KR" altLang="ko-KR" sz="1600" b="1" dirty="0"/>
              <a:t> 제공</a:t>
            </a:r>
            <a:br>
              <a:rPr lang="ko-KR" altLang="ko-KR" sz="1600" dirty="0"/>
            </a:br>
            <a:r>
              <a:rPr lang="ko-KR" altLang="ko-KR" sz="1600" dirty="0"/>
              <a:t>라인 수(LOC), </a:t>
            </a:r>
            <a:r>
              <a:rPr lang="ko-KR" altLang="ko-KR" sz="1600" dirty="0" err="1"/>
              <a:t>사이클로매틱</a:t>
            </a:r>
            <a:r>
              <a:rPr lang="ko-KR" altLang="ko-KR" sz="1600" dirty="0"/>
              <a:t> 복잡도(</a:t>
            </a:r>
            <a:r>
              <a:rPr lang="ko-KR" altLang="ko-KR" sz="1600" dirty="0" err="1"/>
              <a:t>Cyclomatic</a:t>
            </a:r>
            <a:r>
              <a:rPr lang="ko-KR" altLang="ko-KR" sz="1600" dirty="0"/>
              <a:t> </a:t>
            </a:r>
            <a:r>
              <a:rPr lang="ko-KR" altLang="ko-KR" sz="1600" dirty="0" err="1"/>
              <a:t>Complexity</a:t>
            </a:r>
            <a:r>
              <a:rPr lang="ko-KR" altLang="ko-KR" sz="1600" dirty="0"/>
              <a:t>), 클래스 수</a:t>
            </a:r>
            <a:br>
              <a:rPr lang="ko-KR" altLang="ko-KR" sz="1600" dirty="0"/>
            </a:br>
            <a:r>
              <a:rPr lang="ko-KR" altLang="ko-KR" sz="1600" dirty="0"/>
              <a:t>이러한 </a:t>
            </a:r>
            <a:r>
              <a:rPr lang="ko-KR" altLang="ko-KR" sz="1600" dirty="0" err="1"/>
              <a:t>메트릭은</a:t>
            </a:r>
            <a:r>
              <a:rPr lang="ko-KR" altLang="ko-KR" sz="1600" dirty="0"/>
              <a:t> 소프트웨어 모듈의 결함 발생 가능성을 예측하는 데 중요한 정보를 제공.</a:t>
            </a:r>
            <a:endParaRPr lang="en-US" altLang="ko-KR" sz="1600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ko-KR" altLang="ko-KR" sz="1600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ko-KR" altLang="ko-KR" sz="1600" b="1" dirty="0"/>
              <a:t>결함 여부 레이블 제공</a:t>
            </a:r>
            <a:br>
              <a:rPr lang="ko-KR" altLang="ko-KR" sz="1600" dirty="0"/>
            </a:br>
            <a:r>
              <a:rPr lang="ko-KR" altLang="ko-KR" sz="1600" dirty="0"/>
              <a:t>각 소프트웨어 모듈이 결함이 있는지 없는지를 나타내는 이진 레이블이 포함</a:t>
            </a:r>
            <a:br>
              <a:rPr lang="ko-KR" altLang="ko-KR" sz="1600" dirty="0"/>
            </a:br>
            <a:r>
              <a:rPr lang="ko-KR" altLang="ko-KR" sz="1600" dirty="0"/>
              <a:t>이 레이블은 결함 예측 모델 학습과 성능 평가에 있어 필수적인 요소</a:t>
            </a:r>
            <a:r>
              <a:rPr lang="ko-KR" altLang="en-US" sz="1600" dirty="0"/>
              <a:t>임</a:t>
            </a:r>
            <a:endParaRPr lang="en-US" altLang="ko-KR" sz="1600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ko-KR" altLang="ko-KR" sz="16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A6BAF1C-18DB-B97F-6E38-571B5F2BDDEE}"/>
              </a:ext>
            </a:extLst>
          </p:cNvPr>
          <p:cNvSpPr txBox="1"/>
          <p:nvPr/>
        </p:nvSpPr>
        <p:spPr>
          <a:xfrm>
            <a:off x="465167" y="1879298"/>
            <a:ext cx="62070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ko-KR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NASA </a:t>
            </a:r>
            <a:r>
              <a:rPr kumimoji="0" lang="en-US" altLang="ko-KR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Dataset</a:t>
            </a:r>
            <a:endParaRPr kumimoji="0" lang="ko-KR" altLang="ko-KR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3754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F6E5F64-C530-4917-A4C3-74BC96F3D0EB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74EE527-986D-617A-D096-16CC643D4DB8}"/>
              </a:ext>
            </a:extLst>
          </p:cNvPr>
          <p:cNvSpPr/>
          <p:nvPr/>
        </p:nvSpPr>
        <p:spPr>
          <a:xfrm>
            <a:off x="10313581" y="6606362"/>
            <a:ext cx="1828800" cy="1842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206E190-66B5-2581-9627-379C01B01F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5702" y="6044339"/>
            <a:ext cx="750000" cy="75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5F15602-2001-6842-104C-CADCD0BCA8DA}"/>
              </a:ext>
            </a:extLst>
          </p:cNvPr>
          <p:cNvSpPr txBox="1"/>
          <p:nvPr/>
        </p:nvSpPr>
        <p:spPr>
          <a:xfrm>
            <a:off x="902868" y="194432"/>
            <a:ext cx="21932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</a:rPr>
              <a:t>연구 방법</a:t>
            </a:r>
            <a:endParaRPr lang="ko-KR" altLang="en-US" sz="3600" spc="-15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319063-7DC5-E712-7BCA-AB28B597D6A8}"/>
              </a:ext>
            </a:extLst>
          </p:cNvPr>
          <p:cNvSpPr txBox="1"/>
          <p:nvPr/>
        </p:nvSpPr>
        <p:spPr>
          <a:xfrm>
            <a:off x="362783" y="1267802"/>
            <a:ext cx="21403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데이터셋 설명</a:t>
            </a:r>
            <a:endParaRPr lang="ko-KR" altLang="en-US" sz="2400" spc="-150" dirty="0">
              <a:solidFill>
                <a:srgbClr val="393939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A6BAF1C-18DB-B97F-6E38-571B5F2BDDEE}"/>
              </a:ext>
            </a:extLst>
          </p:cNvPr>
          <p:cNvSpPr txBox="1"/>
          <p:nvPr/>
        </p:nvSpPr>
        <p:spPr>
          <a:xfrm>
            <a:off x="465166" y="1879298"/>
            <a:ext cx="860134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ko-KR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ko-KR" sz="2400" b="1" dirty="0"/>
              <a:t>SMOTE</a:t>
            </a:r>
            <a:endParaRPr kumimoji="0" lang="ko-KR" altLang="ko-KR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8674" name="Picture 2">
            <a:extLst>
              <a:ext uri="{FF2B5EF4-FFF2-40B4-BE49-F238E27FC236}">
                <a16:creationId xmlns:a16="http://schemas.microsoft.com/office/drawing/2014/main" id="{C3A524B0-654F-8071-B2D2-DD1B671476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406" y="2654343"/>
            <a:ext cx="5209382" cy="2314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590C80E-F473-49DB-D587-6FA1156A9403}"/>
              </a:ext>
            </a:extLst>
          </p:cNvPr>
          <p:cNvSpPr txBox="1"/>
          <p:nvPr/>
        </p:nvSpPr>
        <p:spPr>
          <a:xfrm>
            <a:off x="5694712" y="2262663"/>
            <a:ext cx="6491212" cy="35702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/>
              <a:t>데이터 </a:t>
            </a:r>
            <a:r>
              <a:rPr lang="ko-KR" altLang="en-US" sz="1600" b="1" dirty="0" err="1"/>
              <a:t>전처리</a:t>
            </a:r>
            <a:r>
              <a:rPr lang="ko-KR" altLang="en-US" sz="1600" b="1" dirty="0"/>
              <a:t> 과정</a:t>
            </a:r>
            <a:endParaRPr lang="en-US" altLang="ko-KR" sz="1600" b="1" dirty="0"/>
          </a:p>
          <a:p>
            <a:endParaRPr lang="en-US" altLang="ko-KR" sz="1400" b="1" dirty="0"/>
          </a:p>
          <a:p>
            <a:r>
              <a:rPr lang="ko-KR" altLang="en-US" sz="1400" b="1" dirty="0"/>
              <a:t>데이터 분리</a:t>
            </a:r>
            <a:endParaRPr lang="ko-KR" altLang="en-US" sz="1400" dirty="0"/>
          </a:p>
          <a:p>
            <a:pPr marL="742950" lvl="1" indent="-285750">
              <a:buFont typeface="+mj-lt"/>
              <a:buAutoNum type="arabicPeriod"/>
            </a:pPr>
            <a:r>
              <a:rPr lang="ko-KR" altLang="en-US" sz="1400" dirty="0"/>
              <a:t>데이터셋을 특성</a:t>
            </a:r>
            <a:r>
              <a:rPr lang="en-US" altLang="ko-KR" sz="1400" dirty="0"/>
              <a:t>(feature)</a:t>
            </a:r>
            <a:r>
              <a:rPr lang="ko-KR" altLang="en-US" sz="1400" dirty="0"/>
              <a:t>과 레이블</a:t>
            </a:r>
            <a:r>
              <a:rPr lang="en-US" altLang="ko-KR" sz="1400" dirty="0"/>
              <a:t>(label)</a:t>
            </a:r>
            <a:r>
              <a:rPr lang="ko-KR" altLang="en-US" sz="1400" dirty="0"/>
              <a:t>로 분리한 후</a:t>
            </a:r>
            <a:r>
              <a:rPr lang="en-US" altLang="ko-KR" sz="1400" dirty="0"/>
              <a:t>, </a:t>
            </a:r>
            <a:r>
              <a:rPr lang="ko-KR" altLang="en-US" sz="1400" dirty="0"/>
              <a:t>이를 </a:t>
            </a:r>
            <a:r>
              <a:rPr lang="ko-KR" altLang="en-US" sz="1400" b="1" dirty="0"/>
              <a:t>학습 데이터</a:t>
            </a:r>
            <a:r>
              <a:rPr lang="ko-KR" altLang="en-US" sz="1400" dirty="0"/>
              <a:t>와 </a:t>
            </a:r>
            <a:r>
              <a:rPr lang="ko-KR" altLang="en-US" sz="1400" b="1" dirty="0"/>
              <a:t>테스트 데이터</a:t>
            </a:r>
            <a:r>
              <a:rPr lang="ko-KR" altLang="en-US" sz="1400" dirty="0"/>
              <a:t>로 나눔</a:t>
            </a:r>
            <a:r>
              <a:rPr lang="en-US" altLang="ko-KR" sz="1400" dirty="0"/>
              <a:t>.</a:t>
            </a:r>
          </a:p>
          <a:p>
            <a:pPr marL="742950" lvl="1" indent="-285750">
              <a:buFont typeface="+mj-lt"/>
              <a:buAutoNum type="arabicPeriod"/>
            </a:pPr>
            <a:r>
              <a:rPr lang="ko-KR" altLang="en-US" sz="1400" dirty="0"/>
              <a:t>학습 데이터는 모델의 학습에 사용되며</a:t>
            </a:r>
            <a:r>
              <a:rPr lang="en-US" altLang="ko-KR" sz="1400" dirty="0"/>
              <a:t>, </a:t>
            </a:r>
            <a:r>
              <a:rPr lang="ko-KR" altLang="en-US" sz="1400" dirty="0"/>
              <a:t>테스트 데이터는 모델의 성능 평가를 위해 별도로 보관</a:t>
            </a:r>
            <a:r>
              <a:rPr lang="en-US" altLang="ko-KR" sz="1400" dirty="0"/>
              <a:t>.</a:t>
            </a:r>
          </a:p>
          <a:p>
            <a:pPr lvl="1"/>
            <a:endParaRPr lang="en-US" altLang="ko-KR" sz="1400" dirty="0"/>
          </a:p>
          <a:p>
            <a:r>
              <a:rPr lang="en-US" altLang="ko-KR" sz="1400" b="1" dirty="0"/>
              <a:t>SMOTE </a:t>
            </a:r>
            <a:r>
              <a:rPr lang="ko-KR" altLang="en-US" sz="1400" b="1" dirty="0"/>
              <a:t>적용</a:t>
            </a:r>
            <a:endParaRPr lang="ko-KR" altLang="en-US" sz="1400" dirty="0"/>
          </a:p>
          <a:p>
            <a:pPr marL="742950" lvl="1" indent="-285750">
              <a:buFont typeface="+mj-lt"/>
              <a:buAutoNum type="arabicPeriod"/>
            </a:pPr>
            <a:r>
              <a:rPr lang="ko-KR" altLang="en-US" sz="1400" b="1" dirty="0"/>
              <a:t>학습 데이터</a:t>
            </a:r>
            <a:r>
              <a:rPr lang="ko-KR" altLang="en-US" sz="1400" dirty="0"/>
              <a:t>에 대해 </a:t>
            </a:r>
            <a:r>
              <a:rPr lang="en-US" altLang="ko-KR" sz="1400" dirty="0"/>
              <a:t>SMOTE</a:t>
            </a:r>
            <a:r>
              <a:rPr lang="ko-KR" altLang="en-US" sz="1400" dirty="0"/>
              <a:t>를 적용하여 소수 클래스인 </a:t>
            </a:r>
            <a:r>
              <a:rPr lang="ko-KR" altLang="en-US" sz="1400" b="1" dirty="0"/>
              <a:t>결함 모듈 데이터</a:t>
            </a:r>
            <a:r>
              <a:rPr lang="ko-KR" altLang="en-US" sz="1400" dirty="0"/>
              <a:t>를 </a:t>
            </a:r>
            <a:br>
              <a:rPr lang="en-US" altLang="ko-KR" sz="1400" dirty="0"/>
            </a:br>
            <a:r>
              <a:rPr lang="ko-KR" altLang="en-US" sz="1400" dirty="0"/>
              <a:t>증강</a:t>
            </a:r>
            <a:r>
              <a:rPr lang="en-US" altLang="ko-KR" sz="1400" dirty="0"/>
              <a:t>SMOTE</a:t>
            </a:r>
            <a:r>
              <a:rPr lang="ko-KR" altLang="en-US" sz="1400" dirty="0"/>
              <a:t>는 소수 클래스 데이터를 증강함으로써 데이터 불균형을 </a:t>
            </a:r>
            <a:br>
              <a:rPr lang="en-US" altLang="ko-KR" sz="1400" dirty="0"/>
            </a:br>
            <a:r>
              <a:rPr lang="ko-KR" altLang="en-US" sz="1400" dirty="0"/>
              <a:t>완화하는 방법</a:t>
            </a:r>
            <a:r>
              <a:rPr lang="en-US" altLang="ko-KR" sz="1400" dirty="0"/>
              <a:t>.</a:t>
            </a:r>
          </a:p>
          <a:p>
            <a:pPr marL="742950" lvl="1" indent="-285750">
              <a:buFont typeface="+mj-lt"/>
              <a:buAutoNum type="arabicPeriod"/>
            </a:pPr>
            <a:r>
              <a:rPr lang="ko-KR" altLang="en-US" sz="1400" dirty="0"/>
              <a:t>구현에는 </a:t>
            </a:r>
            <a:r>
              <a:rPr lang="en-US" altLang="ko-KR" sz="1400" b="1" dirty="0" err="1"/>
              <a:t>imblearn</a:t>
            </a:r>
            <a:r>
              <a:rPr lang="en-US" altLang="ko-KR" sz="1400" b="1" dirty="0"/>
              <a:t> </a:t>
            </a:r>
            <a:r>
              <a:rPr lang="ko-KR" altLang="en-US" sz="1400" b="1" dirty="0"/>
              <a:t>라이브러리</a:t>
            </a:r>
            <a:r>
              <a:rPr lang="ko-KR" altLang="en-US" sz="1400" dirty="0"/>
              <a:t>의 </a:t>
            </a:r>
            <a:r>
              <a:rPr lang="en-US" altLang="ko-KR" sz="1400" dirty="0"/>
              <a:t>SMOTE </a:t>
            </a:r>
            <a:r>
              <a:rPr lang="ko-KR" altLang="en-US" sz="1400" dirty="0"/>
              <a:t>클래스를 사용하였으며</a:t>
            </a:r>
            <a:r>
              <a:rPr lang="en-US" altLang="ko-KR" sz="1400" dirty="0"/>
              <a:t>, </a:t>
            </a:r>
            <a:r>
              <a:rPr lang="ko-KR" altLang="en-US" sz="1400" dirty="0"/>
              <a:t>주요 설정 기준</a:t>
            </a:r>
            <a:br>
              <a:rPr lang="en-US" altLang="ko-KR" sz="1400" dirty="0"/>
            </a:br>
            <a:r>
              <a:rPr lang="en-US" altLang="ko-KR" sz="1400" b="1" dirty="0" err="1"/>
              <a:t>k_neighbors</a:t>
            </a:r>
            <a:r>
              <a:rPr lang="en-US" altLang="ko-KR" sz="1400" b="1" dirty="0"/>
              <a:t> = 5</a:t>
            </a:r>
            <a:r>
              <a:rPr lang="en-US" altLang="ko-KR" sz="1400" dirty="0"/>
              <a:t>: </a:t>
            </a:r>
            <a:r>
              <a:rPr lang="ko-KR" altLang="en-US" sz="1400" dirty="0"/>
              <a:t>새로운 샘플을 생성할 때 가장 가까운 </a:t>
            </a:r>
            <a:r>
              <a:rPr lang="en-US" altLang="ko-KR" sz="1400" dirty="0"/>
              <a:t>5</a:t>
            </a:r>
            <a:r>
              <a:rPr lang="ko-KR" altLang="en-US" sz="1400" dirty="0"/>
              <a:t>개의 데이터를 참고</a:t>
            </a:r>
            <a:r>
              <a:rPr lang="en-US" altLang="ko-KR" sz="1400" dirty="0"/>
              <a:t>.</a:t>
            </a:r>
            <a:br>
              <a:rPr lang="en-US" altLang="ko-KR" sz="1400" dirty="0"/>
            </a:br>
            <a:r>
              <a:rPr lang="en-US" altLang="ko-KR" sz="1400" b="1" dirty="0"/>
              <a:t>random seed = 42</a:t>
            </a:r>
            <a:r>
              <a:rPr lang="en-US" altLang="ko-KR" sz="1400" dirty="0"/>
              <a:t>: </a:t>
            </a:r>
            <a:r>
              <a:rPr lang="ko-KR" altLang="en-US" sz="1400" dirty="0"/>
              <a:t>실험 재현성을 보장</a:t>
            </a:r>
            <a:r>
              <a:rPr lang="en-US" altLang="ko-KR" sz="1400" dirty="0"/>
              <a:t>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A6A69C4-1555-EDB8-266C-3B6575D8A25C}"/>
              </a:ext>
            </a:extLst>
          </p:cNvPr>
          <p:cNvSpPr txBox="1"/>
          <p:nvPr/>
        </p:nvSpPr>
        <p:spPr>
          <a:xfrm>
            <a:off x="902868" y="5311770"/>
            <a:ext cx="635692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/>
              <a:t>SMOTE </a:t>
            </a:r>
            <a:r>
              <a:rPr lang="ko-KR" altLang="en-US" b="1" dirty="0"/>
              <a:t>적용 결과</a:t>
            </a:r>
            <a:endParaRPr lang="ko-KR" altLang="en-US" dirty="0"/>
          </a:p>
          <a:p>
            <a:r>
              <a:rPr lang="ko-KR" altLang="en-US" dirty="0"/>
              <a:t>소수 클래스</a:t>
            </a:r>
            <a:r>
              <a:rPr lang="en-US" altLang="ko-KR" dirty="0"/>
              <a:t>(</a:t>
            </a:r>
            <a:r>
              <a:rPr lang="ko-KR" altLang="en-US" dirty="0"/>
              <a:t>결함 모듈</a:t>
            </a:r>
            <a:r>
              <a:rPr lang="en-US" altLang="ko-KR" dirty="0"/>
              <a:t>)</a:t>
            </a:r>
            <a:r>
              <a:rPr lang="ko-KR" altLang="en-US" dirty="0"/>
              <a:t>의 데이터 수 증가</a:t>
            </a:r>
            <a:endParaRPr lang="en-US" altLang="ko-KR" dirty="0"/>
          </a:p>
          <a:p>
            <a:r>
              <a:rPr lang="ko-KR" altLang="en-US" dirty="0"/>
              <a:t>데이터셋의 불균형이 완화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343266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F6E5F64-C530-4917-A4C3-74BC96F3D0EB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74EE527-986D-617A-D096-16CC643D4DB8}"/>
              </a:ext>
            </a:extLst>
          </p:cNvPr>
          <p:cNvSpPr/>
          <p:nvPr/>
        </p:nvSpPr>
        <p:spPr>
          <a:xfrm>
            <a:off x="10313581" y="6606362"/>
            <a:ext cx="1828800" cy="1842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206E190-66B5-2581-9627-379C01B01F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5702" y="6044339"/>
            <a:ext cx="750000" cy="75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5F15602-2001-6842-104C-CADCD0BCA8DA}"/>
              </a:ext>
            </a:extLst>
          </p:cNvPr>
          <p:cNvSpPr txBox="1"/>
          <p:nvPr/>
        </p:nvSpPr>
        <p:spPr>
          <a:xfrm>
            <a:off x="902868" y="194432"/>
            <a:ext cx="21932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</a:rPr>
              <a:t>연구 방법</a:t>
            </a:r>
            <a:endParaRPr lang="ko-KR" altLang="en-US" sz="3600" spc="-15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319063-7DC5-E712-7BCA-AB28B597D6A8}"/>
              </a:ext>
            </a:extLst>
          </p:cNvPr>
          <p:cNvSpPr txBox="1"/>
          <p:nvPr/>
        </p:nvSpPr>
        <p:spPr>
          <a:xfrm>
            <a:off x="362783" y="1267802"/>
            <a:ext cx="20217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실험 설계 방식</a:t>
            </a:r>
            <a:endParaRPr lang="ko-KR" altLang="en-US" sz="2400" spc="-150" dirty="0">
              <a:solidFill>
                <a:srgbClr val="393939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9457FB-9BDC-10E1-7F35-F9CEE25E9B08}"/>
              </a:ext>
            </a:extLst>
          </p:cNvPr>
          <p:cNvSpPr txBox="1"/>
          <p:nvPr/>
        </p:nvSpPr>
        <p:spPr>
          <a:xfrm>
            <a:off x="362783" y="2074021"/>
            <a:ext cx="6103916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/>
              <a:t>1. </a:t>
            </a:r>
            <a:r>
              <a:rPr lang="ko-KR" altLang="en-US" b="1" dirty="0"/>
              <a:t>데이터셋 분할 </a:t>
            </a:r>
            <a:r>
              <a:rPr lang="en-US" altLang="ko-KR" b="1" dirty="0"/>
              <a:t>(Data Splitting)</a:t>
            </a:r>
            <a:endParaRPr lang="ko-KR" alt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b="1" dirty="0"/>
              <a:t>훈련 데이터</a:t>
            </a:r>
            <a:r>
              <a:rPr lang="en-US" altLang="ko-KR" b="1" dirty="0"/>
              <a:t>(80%)</a:t>
            </a:r>
            <a:r>
              <a:rPr lang="en-US" altLang="ko-KR" dirty="0"/>
              <a:t>: </a:t>
            </a:r>
            <a:r>
              <a:rPr lang="ko-KR" altLang="en-US" dirty="0"/>
              <a:t>모델 학습과 </a:t>
            </a:r>
            <a:r>
              <a:rPr lang="ko-KR" altLang="en-US" dirty="0" err="1"/>
              <a:t>하이퍼파라미터</a:t>
            </a:r>
            <a:r>
              <a:rPr lang="ko-KR" altLang="en-US" dirty="0"/>
              <a:t> 최적화에 사용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b="1" dirty="0"/>
              <a:t>테스트 데이터</a:t>
            </a:r>
            <a:r>
              <a:rPr lang="en-US" altLang="ko-KR" b="1" dirty="0"/>
              <a:t>(20%)</a:t>
            </a:r>
            <a:r>
              <a:rPr lang="en-US" altLang="ko-KR" dirty="0"/>
              <a:t>: </a:t>
            </a:r>
            <a:r>
              <a:rPr lang="ko-KR" altLang="en-US" dirty="0"/>
              <a:t>최적화된 모델 성능 평가에 사용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b="1" dirty="0"/>
              <a:t>난수 </a:t>
            </a:r>
            <a:r>
              <a:rPr lang="ko-KR" altLang="en-US" b="1" dirty="0" err="1"/>
              <a:t>시드</a:t>
            </a:r>
            <a:r>
              <a:rPr lang="ko-KR" altLang="en-US" b="1" dirty="0"/>
              <a:t> 고정</a:t>
            </a:r>
            <a:r>
              <a:rPr lang="en-US" altLang="ko-KR" dirty="0"/>
              <a:t>: </a:t>
            </a:r>
            <a:r>
              <a:rPr lang="en-US" altLang="ko-KR" dirty="0" err="1"/>
              <a:t>random_state</a:t>
            </a:r>
            <a:r>
              <a:rPr lang="en-US" altLang="ko-KR" dirty="0"/>
              <a:t>=42</a:t>
            </a:r>
          </a:p>
          <a:p>
            <a:r>
              <a:rPr lang="ko-KR" altLang="en-US" b="1" dirty="0"/>
              <a:t>스크립트</a:t>
            </a:r>
            <a:r>
              <a:rPr lang="en-US" altLang="ko-KR" dirty="0"/>
              <a:t>:</a:t>
            </a:r>
            <a:br>
              <a:rPr lang="en-US" altLang="ko-KR" dirty="0"/>
            </a:br>
            <a:r>
              <a:rPr lang="ko-KR" altLang="en-US" dirty="0"/>
              <a:t>먼저</a:t>
            </a:r>
            <a:r>
              <a:rPr lang="en-US" altLang="ko-KR" dirty="0"/>
              <a:t>, </a:t>
            </a:r>
            <a:r>
              <a:rPr lang="ko-KR" altLang="en-US" dirty="0"/>
              <a:t>실험에서 사용된 데이터셋은 **훈련 데이터</a:t>
            </a:r>
            <a:r>
              <a:rPr lang="en-US" altLang="ko-KR" dirty="0"/>
              <a:t>(80%)**</a:t>
            </a:r>
            <a:r>
              <a:rPr lang="ko-KR" altLang="en-US" dirty="0"/>
              <a:t>와 **테스트 데이터</a:t>
            </a:r>
            <a:r>
              <a:rPr lang="en-US" altLang="ko-KR" dirty="0"/>
              <a:t>(20%)**</a:t>
            </a:r>
            <a:r>
              <a:rPr lang="ko-KR" altLang="en-US" dirty="0"/>
              <a:t>로 분할하였습니다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이러한 분할은 </a:t>
            </a:r>
            <a:r>
              <a:rPr lang="ko-KR" altLang="en-US" b="1" dirty="0"/>
              <a:t>모델의 일반화 성능</a:t>
            </a:r>
            <a:r>
              <a:rPr lang="ko-KR" altLang="en-US" dirty="0"/>
              <a:t>을 평가하고 </a:t>
            </a:r>
            <a:r>
              <a:rPr lang="ko-KR" altLang="en-US" b="1" dirty="0"/>
              <a:t>과적합을 방지</a:t>
            </a:r>
            <a:r>
              <a:rPr lang="ko-KR" altLang="en-US" dirty="0"/>
              <a:t>하기 위해 필수적입니다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또한</a:t>
            </a:r>
            <a:r>
              <a:rPr lang="en-US" altLang="ko-KR" dirty="0"/>
              <a:t>, </a:t>
            </a:r>
            <a:r>
              <a:rPr lang="ko-KR" altLang="en-US" dirty="0"/>
              <a:t>데이터 분할 과정에서 </a:t>
            </a:r>
            <a:r>
              <a:rPr lang="en-US" altLang="ko-KR" b="1" dirty="0" err="1"/>
              <a:t>random_state</a:t>
            </a:r>
            <a:r>
              <a:rPr lang="en-US" altLang="ko-KR" b="1" dirty="0"/>
              <a:t>=42</a:t>
            </a:r>
            <a:r>
              <a:rPr lang="ko-KR" altLang="en-US" dirty="0"/>
              <a:t>를 고정하여 실험의 재현성을 확보하였습니다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이를 통해 동일한 데이터셋을 기반으로 반복 실험을 수행할 때도 일관된 결과를 얻을 수 있도록 설정하였습니다</a:t>
            </a:r>
            <a:r>
              <a:rPr lang="en-US" altLang="ko-KR" dirty="0"/>
              <a:t>.</a:t>
            </a:r>
          </a:p>
          <a:p>
            <a:pPr algn="l"/>
            <a:endParaRPr lang="en-US" altLang="ko-KR" b="0" i="0" dirty="0">
              <a:effectLst/>
              <a:latin typeface="Söhne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089DD4E-493A-EC82-298F-255BCAEFDEFF}"/>
              </a:ext>
            </a:extLst>
          </p:cNvPr>
          <p:cNvSpPr txBox="1"/>
          <p:nvPr/>
        </p:nvSpPr>
        <p:spPr>
          <a:xfrm>
            <a:off x="5819243" y="1901744"/>
            <a:ext cx="6103916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/>
              <a:t>제목</a:t>
            </a:r>
            <a:r>
              <a:rPr lang="en-US" altLang="ko-KR" dirty="0"/>
              <a:t>: </a:t>
            </a:r>
            <a:r>
              <a:rPr lang="en-US" altLang="ko-KR" b="1" dirty="0"/>
              <a:t>2. </a:t>
            </a:r>
            <a:r>
              <a:rPr lang="ko-KR" altLang="en-US" b="1" dirty="0"/>
              <a:t>데이터 분할의 중요성</a:t>
            </a:r>
            <a:endParaRPr lang="ko-KR" alt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b="1" dirty="0"/>
              <a:t>독립된 평가 환경</a:t>
            </a:r>
            <a:r>
              <a:rPr lang="en-US" altLang="ko-KR" dirty="0"/>
              <a:t>: </a:t>
            </a:r>
            <a:r>
              <a:rPr lang="ko-KR" altLang="en-US" dirty="0"/>
              <a:t>테스트 데이터로 일반화 성능 평가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b="1" dirty="0" err="1"/>
              <a:t>과적합</a:t>
            </a:r>
            <a:r>
              <a:rPr lang="ko-KR" altLang="en-US" b="1" dirty="0"/>
              <a:t> 방지</a:t>
            </a:r>
            <a:r>
              <a:rPr lang="en-US" altLang="ko-KR" dirty="0"/>
              <a:t>: </a:t>
            </a:r>
            <a:r>
              <a:rPr lang="ko-KR" altLang="en-US" dirty="0"/>
              <a:t>모델 학습과 평가 데이터 분리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b="1" dirty="0"/>
              <a:t>SMOTE</a:t>
            </a:r>
            <a:r>
              <a:rPr lang="ko-KR" altLang="en-US" b="1" dirty="0"/>
              <a:t>로 클래스 불균형 완화</a:t>
            </a:r>
            <a:r>
              <a:rPr lang="en-US" altLang="ko-KR" dirty="0"/>
              <a:t>: </a:t>
            </a:r>
            <a:r>
              <a:rPr lang="ko-KR" altLang="en-US" dirty="0"/>
              <a:t>훈련 데이터에서 소수 클래스 증강</a:t>
            </a:r>
          </a:p>
          <a:p>
            <a:r>
              <a:rPr lang="ko-KR" altLang="en-US" b="1" dirty="0"/>
              <a:t>스크립트</a:t>
            </a:r>
            <a:r>
              <a:rPr lang="en-US" altLang="ko-KR" dirty="0"/>
              <a:t>:</a:t>
            </a:r>
            <a:br>
              <a:rPr lang="en-US" altLang="ko-KR" dirty="0"/>
            </a:br>
            <a:r>
              <a:rPr lang="ko-KR" altLang="en-US" dirty="0"/>
              <a:t>훈련 데이터와 테스트 데이터를 분리하는 이유는 </a:t>
            </a:r>
            <a:r>
              <a:rPr lang="ko-KR" altLang="en-US" b="1" dirty="0"/>
              <a:t>과적합을 방지</a:t>
            </a:r>
            <a:r>
              <a:rPr lang="ko-KR" altLang="en-US" dirty="0"/>
              <a:t>하고 모델의 </a:t>
            </a:r>
            <a:r>
              <a:rPr lang="ko-KR" altLang="en-US" b="1" dirty="0"/>
              <a:t>일반화 성능</a:t>
            </a:r>
            <a:r>
              <a:rPr lang="ko-KR" altLang="en-US" dirty="0"/>
              <a:t>을 독립적으로 평가하기 </a:t>
            </a:r>
            <a:r>
              <a:rPr lang="ko-KR" altLang="en-US" dirty="0" err="1"/>
              <a:t>위함입니다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특히</a:t>
            </a:r>
            <a:r>
              <a:rPr lang="en-US" altLang="ko-KR" dirty="0"/>
              <a:t>, </a:t>
            </a:r>
            <a:r>
              <a:rPr lang="ko-KR" altLang="en-US" dirty="0"/>
              <a:t>소프트웨어 결함 데이터셋은 클래스 불균형 문제가 존재하기 때문에</a:t>
            </a:r>
            <a:r>
              <a:rPr lang="en-US" altLang="ko-KR" dirty="0"/>
              <a:t>, </a:t>
            </a:r>
            <a:r>
              <a:rPr lang="ko-KR" altLang="en-US" dirty="0"/>
              <a:t>훈련 데이터에 </a:t>
            </a:r>
            <a:r>
              <a:rPr lang="en-US" altLang="ko-KR" b="1" dirty="0"/>
              <a:t>SMOTE </a:t>
            </a:r>
            <a:r>
              <a:rPr lang="ko-KR" altLang="en-US" b="1" dirty="0"/>
              <a:t>기법</a:t>
            </a:r>
            <a:r>
              <a:rPr lang="ko-KR" altLang="en-US" dirty="0"/>
              <a:t>을 적용하여 소수 클래스를 증강하였습니다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이를 통해 모델이 특정 클래스에 치우치지 않고</a:t>
            </a:r>
            <a:r>
              <a:rPr lang="en-US" altLang="ko-KR" dirty="0"/>
              <a:t>, </a:t>
            </a:r>
            <a:r>
              <a:rPr lang="ko-KR" altLang="en-US" dirty="0"/>
              <a:t>양쪽 클래스 모두에서 균형 잡힌 성능을 발휘하도록 했습니다</a:t>
            </a:r>
            <a:r>
              <a:rPr lang="en-US" altLang="ko-KR" dirty="0"/>
              <a:t>.</a:t>
            </a:r>
          </a:p>
          <a:p>
            <a:pPr algn="l"/>
            <a:endParaRPr lang="en-US" altLang="ko-KR" b="0" i="0" dirty="0">
              <a:effectLst/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2273227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4CDBF0-A508-3930-6E9F-5E8571AF58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EC087A6-A953-1C75-C711-7FF48D00D016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D692C7-D3CC-5D54-039A-BB97D20902C6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B70400C3-41A7-817C-4A71-3C77417885AB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412F6C3-6EE6-1B5E-82D0-C08A28FD8373}"/>
              </a:ext>
            </a:extLst>
          </p:cNvPr>
          <p:cNvSpPr/>
          <p:nvPr/>
        </p:nvSpPr>
        <p:spPr>
          <a:xfrm>
            <a:off x="10313581" y="6606362"/>
            <a:ext cx="1828800" cy="1842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1236F651-76BE-6ECA-42A9-F0AB93CBD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5702" y="6044339"/>
            <a:ext cx="750000" cy="75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A9DE492-803F-B32C-AB38-E197667EE8E3}"/>
              </a:ext>
            </a:extLst>
          </p:cNvPr>
          <p:cNvSpPr txBox="1"/>
          <p:nvPr/>
        </p:nvSpPr>
        <p:spPr>
          <a:xfrm>
            <a:off x="902868" y="194432"/>
            <a:ext cx="21932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</a:rPr>
              <a:t>연구 방법</a:t>
            </a:r>
            <a:endParaRPr lang="ko-KR" altLang="en-US" sz="3600" spc="-15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4187DB2-491E-0E8D-09BD-6764671A56AF}"/>
              </a:ext>
            </a:extLst>
          </p:cNvPr>
          <p:cNvSpPr txBox="1"/>
          <p:nvPr/>
        </p:nvSpPr>
        <p:spPr>
          <a:xfrm>
            <a:off x="362783" y="1267802"/>
            <a:ext cx="20217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실험 설계 방식</a:t>
            </a:r>
            <a:endParaRPr lang="ko-KR" altLang="en-US" sz="2400" spc="-150" dirty="0">
              <a:solidFill>
                <a:srgbClr val="393939"/>
              </a:solidFill>
            </a:endParaRPr>
          </a:p>
        </p:txBody>
      </p:sp>
      <p:pic>
        <p:nvPicPr>
          <p:cNvPr id="3" name="Picture 7">
            <a:extLst>
              <a:ext uri="{FF2B5EF4-FFF2-40B4-BE49-F238E27FC236}">
                <a16:creationId xmlns:a16="http://schemas.microsoft.com/office/drawing/2014/main" id="{0B9FFD39-96AE-540C-2A9E-70BDA49536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5878" y="2251583"/>
            <a:ext cx="5040122" cy="1884807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7927714-CBFD-78D9-7225-1D8A0C014D42}"/>
              </a:ext>
            </a:extLst>
          </p:cNvPr>
          <p:cNvSpPr txBox="1"/>
          <p:nvPr/>
        </p:nvSpPr>
        <p:spPr>
          <a:xfrm>
            <a:off x="617518" y="4388014"/>
            <a:ext cx="6103916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/>
              <a:t>데이터 분할은 </a:t>
            </a:r>
            <a:r>
              <a:rPr lang="en-US" altLang="ko-KR"/>
              <a:t>Python</a:t>
            </a:r>
            <a:r>
              <a:rPr lang="ko-KR" altLang="en-US"/>
              <a:t>의 </a:t>
            </a:r>
            <a:r>
              <a:rPr lang="en-US" altLang="ko-KR"/>
              <a:t>scikit-learn </a:t>
            </a:r>
            <a:r>
              <a:rPr lang="ko-KR" altLang="en-US"/>
              <a:t>라이브러리에서 제공하는 </a:t>
            </a:r>
            <a:r>
              <a:rPr lang="en-US" altLang="ko-KR"/>
              <a:t>train_test_split </a:t>
            </a:r>
            <a:r>
              <a:rPr lang="ko-KR" altLang="en-US"/>
              <a:t>함수를 사용하여 구현하였습니다</a:t>
            </a:r>
            <a:r>
              <a:rPr lang="en-US" altLang="ko-KR"/>
              <a:t>.</a:t>
            </a:r>
            <a:br>
              <a:rPr lang="en-US" altLang="ko-KR"/>
            </a:br>
            <a:r>
              <a:rPr lang="ko-KR" altLang="en-US"/>
              <a:t>또한</a:t>
            </a:r>
            <a:r>
              <a:rPr lang="en-US" altLang="ko-KR"/>
              <a:t>, </a:t>
            </a:r>
            <a:r>
              <a:rPr lang="ko-KR" altLang="en-US"/>
              <a:t>분할 과정에서 발생할 수 있는 성능 변동성을 줄이기 위해 **교차 검증</a:t>
            </a:r>
            <a:r>
              <a:rPr lang="en-US" altLang="ko-KR"/>
              <a:t>(cross-validation)**</a:t>
            </a:r>
            <a:r>
              <a:rPr lang="ko-KR" altLang="en-US"/>
              <a:t>을 병행하였습니다</a:t>
            </a:r>
            <a:r>
              <a:rPr lang="en-US" altLang="ko-KR"/>
              <a:t>.</a:t>
            </a:r>
            <a:br>
              <a:rPr lang="en-US" altLang="ko-KR"/>
            </a:br>
            <a:r>
              <a:rPr lang="ko-KR" altLang="en-US"/>
              <a:t>교차 검증은 다양한 데이터 분할 환경에서 모델 성능을 검증하여</a:t>
            </a:r>
            <a:r>
              <a:rPr lang="en-US" altLang="ko-KR"/>
              <a:t>, </a:t>
            </a:r>
            <a:r>
              <a:rPr lang="ko-KR" altLang="en-US"/>
              <a:t>최적화된 모델이 실제 응용 환경에서도 안정적인 예측 성능을 제공하도록 보장합니다</a:t>
            </a:r>
            <a:r>
              <a:rPr lang="en-US" altLang="ko-KR"/>
              <a:t>.</a:t>
            </a:r>
            <a:endParaRPr lang="en-US" altLang="ko-KR" b="0" i="0" dirty="0">
              <a:effectLst/>
              <a:latin typeface="Söhne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B76E530-BFE1-309E-B60C-EFEFEEF0024C}"/>
              </a:ext>
            </a:extLst>
          </p:cNvPr>
          <p:cNvSpPr txBox="1"/>
          <p:nvPr/>
        </p:nvSpPr>
        <p:spPr>
          <a:xfrm>
            <a:off x="5594288" y="3544251"/>
            <a:ext cx="610391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최적화 기법의 성능을 평가하는 프로세스는 크게 두 단계로 이루어졌습니다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먼저</a:t>
            </a:r>
            <a:r>
              <a:rPr lang="en-US" altLang="ko-KR" dirty="0"/>
              <a:t>, </a:t>
            </a:r>
            <a:r>
              <a:rPr lang="ko-KR" altLang="en-US" b="1" dirty="0"/>
              <a:t>훈련 데이터</a:t>
            </a:r>
            <a:r>
              <a:rPr lang="ko-KR" altLang="en-US" dirty="0"/>
              <a:t>는 모델 학습과 </a:t>
            </a:r>
            <a:r>
              <a:rPr lang="ko-KR" altLang="en-US" dirty="0" err="1"/>
              <a:t>하이퍼파라미터</a:t>
            </a:r>
            <a:r>
              <a:rPr lang="ko-KR" altLang="en-US" dirty="0"/>
              <a:t> 최적화에 사용되었습니다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그 후</a:t>
            </a:r>
            <a:r>
              <a:rPr lang="en-US" altLang="ko-KR" dirty="0"/>
              <a:t>, </a:t>
            </a:r>
            <a:r>
              <a:rPr lang="ko-KR" altLang="en-US" b="1" dirty="0"/>
              <a:t>테스트 데이터</a:t>
            </a:r>
            <a:r>
              <a:rPr lang="ko-KR" altLang="en-US" dirty="0"/>
              <a:t>를 통해 최적화된 모델이 새로운 데이터에서 얼마나 잘 예측하는지 평가하였습니다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또한</a:t>
            </a:r>
            <a:r>
              <a:rPr lang="en-US" altLang="ko-KR" dirty="0"/>
              <a:t>, </a:t>
            </a:r>
            <a:r>
              <a:rPr lang="ko-KR" altLang="en-US" dirty="0"/>
              <a:t>교차 검증 결과를 종합적으로 분석하여 각 최적화 기법과 모델의 </a:t>
            </a:r>
            <a:r>
              <a:rPr lang="ko-KR" altLang="en-US" b="1" dirty="0"/>
              <a:t>일반화 성능</a:t>
            </a:r>
            <a:r>
              <a:rPr lang="ko-KR" altLang="en-US" dirty="0"/>
              <a:t>을 비교하였습니다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08510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F6E5F64-C530-4917-A4C3-74BC96F3D0EB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74EE527-986D-617A-D096-16CC643D4DB8}"/>
              </a:ext>
            </a:extLst>
          </p:cNvPr>
          <p:cNvSpPr/>
          <p:nvPr/>
        </p:nvSpPr>
        <p:spPr>
          <a:xfrm>
            <a:off x="10313581" y="6606362"/>
            <a:ext cx="1828800" cy="1842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206E190-66B5-2581-9627-379C01B01F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5702" y="6044339"/>
            <a:ext cx="750000" cy="75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5F15602-2001-6842-104C-CADCD0BCA8DA}"/>
              </a:ext>
            </a:extLst>
          </p:cNvPr>
          <p:cNvSpPr txBox="1"/>
          <p:nvPr/>
        </p:nvSpPr>
        <p:spPr>
          <a:xfrm>
            <a:off x="902868" y="194432"/>
            <a:ext cx="21932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</a:rPr>
              <a:t>연구 방법</a:t>
            </a:r>
            <a:endParaRPr lang="ko-KR" altLang="en-US" sz="3600" spc="-15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319063-7DC5-E712-7BCA-AB28B597D6A8}"/>
              </a:ext>
            </a:extLst>
          </p:cNvPr>
          <p:cNvSpPr txBox="1"/>
          <p:nvPr/>
        </p:nvSpPr>
        <p:spPr>
          <a:xfrm>
            <a:off x="362783" y="1267802"/>
            <a:ext cx="20217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실험 설계 방식</a:t>
            </a:r>
            <a:endParaRPr lang="ko-KR" altLang="en-US" sz="2400" spc="-150" dirty="0">
              <a:solidFill>
                <a:srgbClr val="393939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F880B733-5F78-C9AF-FAE0-A2D1667367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898" y="2025246"/>
            <a:ext cx="6134415" cy="4343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927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8E2F7A-028E-C188-901C-A53C020365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2FE5E20-C755-7B32-5A0F-D073A58E663D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78D778-76D4-DB37-00C7-2326F3DF7A8B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1D1594D2-613B-A168-C1BF-61319AD4DD1C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22D8ACD-D161-1743-E5CC-E90C2EB88A54}"/>
              </a:ext>
            </a:extLst>
          </p:cNvPr>
          <p:cNvSpPr/>
          <p:nvPr/>
        </p:nvSpPr>
        <p:spPr>
          <a:xfrm>
            <a:off x="10313581" y="6606362"/>
            <a:ext cx="1828800" cy="1842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8EB2509E-3F4B-25D2-916C-46C00A5F85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5702" y="6044339"/>
            <a:ext cx="750000" cy="75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605FA22-C5C5-38D0-953A-DDFDAC490905}"/>
              </a:ext>
            </a:extLst>
          </p:cNvPr>
          <p:cNvSpPr txBox="1"/>
          <p:nvPr/>
        </p:nvSpPr>
        <p:spPr>
          <a:xfrm>
            <a:off x="902868" y="194432"/>
            <a:ext cx="21932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</a:rPr>
              <a:t>연구 방법</a:t>
            </a:r>
            <a:endParaRPr lang="ko-KR" altLang="en-US" sz="3600" spc="-15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A5356E8-C3C8-5FF9-F03E-E1071C33C87A}"/>
              </a:ext>
            </a:extLst>
          </p:cNvPr>
          <p:cNvSpPr txBox="1"/>
          <p:nvPr/>
        </p:nvSpPr>
        <p:spPr>
          <a:xfrm>
            <a:off x="362783" y="1267802"/>
            <a:ext cx="20217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실험 설계 방식</a:t>
            </a:r>
            <a:endParaRPr lang="ko-KR" altLang="en-US" sz="2400" spc="-150" dirty="0">
              <a:solidFill>
                <a:srgbClr val="393939"/>
              </a:solidFill>
            </a:endParaRPr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F80EEE92-A310-C9D9-6D97-9EE528F606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9476" y="2103667"/>
            <a:ext cx="4697476" cy="3486531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233767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7224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1A4C0C-593F-49EA-A036-AAE8EB62D98B}"/>
              </a:ext>
            </a:extLst>
          </p:cNvPr>
          <p:cNvSpPr txBox="1"/>
          <p:nvPr/>
        </p:nvSpPr>
        <p:spPr>
          <a:xfrm>
            <a:off x="342369" y="602039"/>
            <a:ext cx="10935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+mj-ea"/>
                <a:ea typeface="+mj-ea"/>
              </a:rPr>
              <a:t>목차</a:t>
            </a:r>
            <a:r>
              <a:rPr lang="en-US" altLang="ko-KR" sz="3600" spc="-300" dirty="0">
                <a:solidFill>
                  <a:schemeClr val="bg1"/>
                </a:solidFill>
                <a:latin typeface="+mj-ea"/>
                <a:ea typeface="+mj-ea"/>
              </a:rPr>
              <a:t>.</a:t>
            </a:r>
            <a:endParaRPr lang="ko-KR" altLang="en-US" sz="3600" spc="-3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D65EFFB-77B3-4093-9EBE-5BC7CD9D594B}"/>
              </a:ext>
            </a:extLst>
          </p:cNvPr>
          <p:cNvGrpSpPr/>
          <p:nvPr/>
        </p:nvGrpSpPr>
        <p:grpSpPr>
          <a:xfrm>
            <a:off x="630478" y="2077366"/>
            <a:ext cx="3726841" cy="707886"/>
            <a:chOff x="294640" y="3596640"/>
            <a:chExt cx="3726841" cy="70788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4775390-ADD7-4C94-8805-D912724ABC3E}"/>
                </a:ext>
              </a:extLst>
            </p:cNvPr>
            <p:cNvSpPr txBox="1"/>
            <p:nvPr/>
          </p:nvSpPr>
          <p:spPr>
            <a:xfrm>
              <a:off x="294640" y="3596640"/>
              <a:ext cx="5020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1"/>
                  </a:solidFill>
                  <a:latin typeface="+mj-ea"/>
                  <a:ea typeface="+mj-ea"/>
                </a:rPr>
                <a:t>1</a:t>
              </a:r>
              <a:endParaRPr lang="ko-KR" altLang="en-US" sz="40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4461C2D-7B54-4B3D-9449-360FD650556A}"/>
                </a:ext>
              </a:extLst>
            </p:cNvPr>
            <p:cNvSpPr txBox="1"/>
            <p:nvPr/>
          </p:nvSpPr>
          <p:spPr>
            <a:xfrm>
              <a:off x="943394" y="3688973"/>
              <a:ext cx="307808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/>
                <a:t>연구 배경 및 목적</a:t>
              </a:r>
              <a:endParaRPr lang="ko-KR" altLang="en-US" sz="2800" spc="-150" dirty="0">
                <a:solidFill>
                  <a:srgbClr val="393939"/>
                </a:solidFill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CF3CB36-97CB-4B01-AB5E-847ED38F7969}"/>
              </a:ext>
            </a:extLst>
          </p:cNvPr>
          <p:cNvGrpSpPr/>
          <p:nvPr/>
        </p:nvGrpSpPr>
        <p:grpSpPr>
          <a:xfrm>
            <a:off x="630478" y="3068204"/>
            <a:ext cx="2755421" cy="707886"/>
            <a:chOff x="294640" y="3596640"/>
            <a:chExt cx="2755421" cy="707886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D33E10E-6802-4565-A9E8-5457EEEB6662}"/>
                </a:ext>
              </a:extLst>
            </p:cNvPr>
            <p:cNvSpPr txBox="1"/>
            <p:nvPr/>
          </p:nvSpPr>
          <p:spPr>
            <a:xfrm>
              <a:off x="294640" y="3596640"/>
              <a:ext cx="5020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1"/>
                  </a:solidFill>
                  <a:latin typeface="+mj-ea"/>
                  <a:ea typeface="+mj-ea"/>
                </a:rPr>
                <a:t>2</a:t>
              </a:r>
              <a:endParaRPr lang="ko-KR" altLang="en-US" sz="40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FC73533-A9D9-4EEB-A800-80F0AD62009F}"/>
                </a:ext>
              </a:extLst>
            </p:cNvPr>
            <p:cNvSpPr txBox="1"/>
            <p:nvPr/>
          </p:nvSpPr>
          <p:spPr>
            <a:xfrm>
              <a:off x="943394" y="3688973"/>
              <a:ext cx="210666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/>
                <a:t>이론적 배경</a:t>
              </a:r>
              <a:endParaRPr lang="ko-KR" altLang="en-US" sz="2800" spc="-150" dirty="0">
                <a:solidFill>
                  <a:srgbClr val="393939"/>
                </a:solidFill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00D1E44C-6008-4F6E-880B-4E8105F0CF77}"/>
              </a:ext>
            </a:extLst>
          </p:cNvPr>
          <p:cNvGrpSpPr/>
          <p:nvPr/>
        </p:nvGrpSpPr>
        <p:grpSpPr>
          <a:xfrm>
            <a:off x="630478" y="4059042"/>
            <a:ext cx="2522985" cy="707886"/>
            <a:chOff x="294640" y="3596640"/>
            <a:chExt cx="2522985" cy="707886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CC6CD2E-3CC1-4835-B282-AE92CEFFFE97}"/>
                </a:ext>
              </a:extLst>
            </p:cNvPr>
            <p:cNvSpPr txBox="1"/>
            <p:nvPr/>
          </p:nvSpPr>
          <p:spPr>
            <a:xfrm>
              <a:off x="294640" y="3596640"/>
              <a:ext cx="5020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1"/>
                  </a:solidFill>
                  <a:latin typeface="+mj-ea"/>
                  <a:ea typeface="+mj-ea"/>
                </a:rPr>
                <a:t>3</a:t>
              </a:r>
              <a:endParaRPr lang="ko-KR" altLang="en-US" sz="40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C245155-BF92-4471-AC62-A87A47A31390}"/>
                </a:ext>
              </a:extLst>
            </p:cNvPr>
            <p:cNvSpPr txBox="1"/>
            <p:nvPr/>
          </p:nvSpPr>
          <p:spPr>
            <a:xfrm>
              <a:off x="943394" y="3688973"/>
              <a:ext cx="187423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/>
                <a:t>연구 방법 </a:t>
              </a:r>
              <a:endParaRPr lang="ko-KR" altLang="en-US" sz="2800" spc="-150" dirty="0">
                <a:solidFill>
                  <a:srgbClr val="393939"/>
                </a:solidFill>
              </a:endParaRPr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738BE219-286E-F275-9696-E421DBCE6386}"/>
              </a:ext>
            </a:extLst>
          </p:cNvPr>
          <p:cNvSpPr/>
          <p:nvPr/>
        </p:nvSpPr>
        <p:spPr>
          <a:xfrm>
            <a:off x="10313581" y="6606362"/>
            <a:ext cx="1828800" cy="1842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CFE8E174-8276-F8CC-2492-4AD4FC885CCF}"/>
              </a:ext>
            </a:extLst>
          </p:cNvPr>
          <p:cNvGrpSpPr/>
          <p:nvPr/>
        </p:nvGrpSpPr>
        <p:grpSpPr>
          <a:xfrm>
            <a:off x="630478" y="4955721"/>
            <a:ext cx="3726841" cy="707886"/>
            <a:chOff x="294640" y="3596640"/>
            <a:chExt cx="3726841" cy="707886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EC7A2F5-F52B-BC71-F147-1EAA97227302}"/>
                </a:ext>
              </a:extLst>
            </p:cNvPr>
            <p:cNvSpPr txBox="1"/>
            <p:nvPr/>
          </p:nvSpPr>
          <p:spPr>
            <a:xfrm>
              <a:off x="294640" y="3596640"/>
              <a:ext cx="48122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1"/>
                  </a:solidFill>
                  <a:latin typeface="+mj-ea"/>
                  <a:ea typeface="+mj-ea"/>
                </a:rPr>
                <a:t>4</a:t>
              </a:r>
              <a:endParaRPr lang="ko-KR" altLang="en-US" sz="40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574392F-41A8-1D3F-FB99-F06995C22493}"/>
                </a:ext>
              </a:extLst>
            </p:cNvPr>
            <p:cNvSpPr txBox="1"/>
            <p:nvPr/>
          </p:nvSpPr>
          <p:spPr>
            <a:xfrm>
              <a:off x="943394" y="3688973"/>
              <a:ext cx="307808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/>
                <a:t>실험 결과 및 분석</a:t>
              </a:r>
              <a:endParaRPr lang="ko-KR" altLang="en-US" sz="2800" spc="-150" dirty="0">
                <a:solidFill>
                  <a:srgbClr val="393939"/>
                </a:solidFill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05953430-8521-1218-EB0E-D3EE8AF2CA57}"/>
              </a:ext>
            </a:extLst>
          </p:cNvPr>
          <p:cNvGrpSpPr/>
          <p:nvPr/>
        </p:nvGrpSpPr>
        <p:grpSpPr>
          <a:xfrm>
            <a:off x="630478" y="5849519"/>
            <a:ext cx="4571623" cy="707886"/>
            <a:chOff x="294640" y="3596640"/>
            <a:chExt cx="4571623" cy="707886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4F2D3ED-EBC9-47F4-479F-B99224E576AE}"/>
                </a:ext>
              </a:extLst>
            </p:cNvPr>
            <p:cNvSpPr txBox="1"/>
            <p:nvPr/>
          </p:nvSpPr>
          <p:spPr>
            <a:xfrm>
              <a:off x="294640" y="3596640"/>
              <a:ext cx="48122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1"/>
                  </a:solidFill>
                  <a:latin typeface="+mj-ea"/>
                  <a:ea typeface="+mj-ea"/>
                </a:rPr>
                <a:t>5</a:t>
              </a:r>
              <a:endParaRPr lang="ko-KR" altLang="en-US" sz="40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C14AFE9-B250-06EB-2B14-872E2C802E95}"/>
                </a:ext>
              </a:extLst>
            </p:cNvPr>
            <p:cNvSpPr txBox="1"/>
            <p:nvPr/>
          </p:nvSpPr>
          <p:spPr>
            <a:xfrm>
              <a:off x="943394" y="3688973"/>
              <a:ext cx="392286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/>
                <a:t>결론 및 향후 연구 방향</a:t>
              </a:r>
              <a:endParaRPr lang="ko-KR" altLang="en-US" sz="2800" spc="-150" dirty="0">
                <a:solidFill>
                  <a:srgbClr val="393939"/>
                </a:solidFill>
              </a:endParaRPr>
            </a:p>
          </p:txBody>
        </p:sp>
      </p:grpSp>
      <p:pic>
        <p:nvPicPr>
          <p:cNvPr id="17" name="Picture 2">
            <a:extLst>
              <a:ext uri="{FF2B5EF4-FFF2-40B4-BE49-F238E27FC236}">
                <a16:creationId xmlns:a16="http://schemas.microsoft.com/office/drawing/2014/main" id="{FD4BD212-9416-6B0A-C4AA-88D04FF52E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5702" y="6044339"/>
            <a:ext cx="750000" cy="75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154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501A39-60B7-6E1C-EE67-44AA2DD1C0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EBE7B8A-035C-3570-6187-6F23BF2E78BC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346B61-7A0B-E72F-B94F-D2EE762A1209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815C40A-E59F-FAA6-2CA3-167C86AFC85B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E9E696D-EEFC-74E0-14D5-CAAF21E46A23}"/>
              </a:ext>
            </a:extLst>
          </p:cNvPr>
          <p:cNvSpPr/>
          <p:nvPr/>
        </p:nvSpPr>
        <p:spPr>
          <a:xfrm>
            <a:off x="10313581" y="6606362"/>
            <a:ext cx="1828800" cy="1842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2D631CBE-5FAA-0FD4-B556-B319823F96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5702" y="6044339"/>
            <a:ext cx="750000" cy="75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6A1F970-3156-6EA4-52A4-ECBCAE17B72F}"/>
              </a:ext>
            </a:extLst>
          </p:cNvPr>
          <p:cNvSpPr txBox="1"/>
          <p:nvPr/>
        </p:nvSpPr>
        <p:spPr>
          <a:xfrm>
            <a:off x="902868" y="194432"/>
            <a:ext cx="21932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</a:rPr>
              <a:t>연구 방법</a:t>
            </a:r>
            <a:endParaRPr lang="ko-KR" altLang="en-US" sz="3600" spc="-15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89FE7C2-286E-4959-24DD-8F212486CFE2}"/>
              </a:ext>
            </a:extLst>
          </p:cNvPr>
          <p:cNvSpPr txBox="1"/>
          <p:nvPr/>
        </p:nvSpPr>
        <p:spPr>
          <a:xfrm>
            <a:off x="362783" y="1267802"/>
            <a:ext cx="20217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실험 설계 방식</a:t>
            </a:r>
            <a:endParaRPr lang="ko-KR" altLang="en-US" sz="2400" spc="-150" dirty="0">
              <a:solidFill>
                <a:srgbClr val="393939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03E565C-C25A-5763-FB7C-A4A5465B73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2295" y="663433"/>
            <a:ext cx="6007409" cy="5531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120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87F884-EEE9-1451-9D94-B24F8853D2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2068D6C-B853-4A5F-E872-71FE3EAD793A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A29DDE-F66B-989F-F882-11A92B28C526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E7F78C16-3B89-6628-E0B2-AB76F445C47A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08DD47D-B48F-2B24-88BC-B43CA3DE955E}"/>
              </a:ext>
            </a:extLst>
          </p:cNvPr>
          <p:cNvSpPr/>
          <p:nvPr/>
        </p:nvSpPr>
        <p:spPr>
          <a:xfrm>
            <a:off x="10313581" y="6606362"/>
            <a:ext cx="1828800" cy="1842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8BF54DF1-902B-0A6D-E957-5453283AD1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5702" y="6044339"/>
            <a:ext cx="750000" cy="75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05E1C4E-8CB1-E0B0-AD8F-D42F59F3E54A}"/>
              </a:ext>
            </a:extLst>
          </p:cNvPr>
          <p:cNvSpPr txBox="1"/>
          <p:nvPr/>
        </p:nvSpPr>
        <p:spPr>
          <a:xfrm>
            <a:off x="902868" y="194432"/>
            <a:ext cx="21932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</a:rPr>
              <a:t>연구 방법</a:t>
            </a:r>
            <a:endParaRPr lang="ko-KR" altLang="en-US" sz="3600" spc="-15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D1D8DD1-9339-2AC2-4C41-0F42E21AD2B6}"/>
              </a:ext>
            </a:extLst>
          </p:cNvPr>
          <p:cNvSpPr txBox="1"/>
          <p:nvPr/>
        </p:nvSpPr>
        <p:spPr>
          <a:xfrm>
            <a:off x="362783" y="1267802"/>
            <a:ext cx="20217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실험 설계 방식</a:t>
            </a:r>
            <a:endParaRPr lang="ko-KR" altLang="en-US" sz="2400" spc="-150" dirty="0">
              <a:solidFill>
                <a:srgbClr val="39393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2178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7C641C-48BF-B20F-DD01-B324A16C19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A7D2C26-8248-8D88-9649-7E3F6D5C37C0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02322F-487B-0679-8AA2-384556230255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8E8CC3AC-52B0-0205-EBA4-1C758136CD20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FD37688-86CC-D430-E5C8-85E54BBB7678}"/>
              </a:ext>
            </a:extLst>
          </p:cNvPr>
          <p:cNvSpPr/>
          <p:nvPr/>
        </p:nvSpPr>
        <p:spPr>
          <a:xfrm>
            <a:off x="10313581" y="6606362"/>
            <a:ext cx="1828800" cy="1842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89446158-8A28-CD91-72B0-8A9010CED6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5702" y="6044339"/>
            <a:ext cx="750000" cy="75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CDE9347-49E4-1A35-B344-FB8D3E04D0B1}"/>
              </a:ext>
            </a:extLst>
          </p:cNvPr>
          <p:cNvSpPr txBox="1"/>
          <p:nvPr/>
        </p:nvSpPr>
        <p:spPr>
          <a:xfrm>
            <a:off x="902868" y="194432"/>
            <a:ext cx="21932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</a:rPr>
              <a:t>연구 방법</a:t>
            </a:r>
            <a:endParaRPr lang="ko-KR" altLang="en-US" sz="3600" spc="-15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A8F6595-483F-FDBE-CE54-5F2D2444B1E7}"/>
              </a:ext>
            </a:extLst>
          </p:cNvPr>
          <p:cNvSpPr txBox="1"/>
          <p:nvPr/>
        </p:nvSpPr>
        <p:spPr>
          <a:xfrm>
            <a:off x="362783" y="1267802"/>
            <a:ext cx="20217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성능 평가 지표</a:t>
            </a:r>
            <a:endParaRPr lang="ko-KR" altLang="en-US" sz="2400" spc="-150" dirty="0">
              <a:solidFill>
                <a:srgbClr val="393939"/>
              </a:solidFill>
            </a:endParaRPr>
          </a:p>
        </p:txBody>
      </p:sp>
      <p:pic>
        <p:nvPicPr>
          <p:cNvPr id="8" name="Picture 3">
            <a:extLst>
              <a:ext uri="{FF2B5EF4-FFF2-40B4-BE49-F238E27FC236}">
                <a16:creationId xmlns:a16="http://schemas.microsoft.com/office/drawing/2014/main" id="{8F929B68-AE95-4508-0E06-2A497E626F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0151" y="2152532"/>
            <a:ext cx="1630680" cy="61722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9" name="Picture 5">
            <a:extLst>
              <a:ext uri="{FF2B5EF4-FFF2-40B4-BE49-F238E27FC236}">
                <a16:creationId xmlns:a16="http://schemas.microsoft.com/office/drawing/2014/main" id="{F65AAB3C-F8B7-A921-687F-FCF6DAF7E9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6803" y="2168469"/>
            <a:ext cx="1912620" cy="59436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A3CD53F-2671-1F94-D15D-69234B35543D}"/>
              </a:ext>
            </a:extLst>
          </p:cNvPr>
          <p:cNvSpPr txBox="1"/>
          <p:nvPr/>
        </p:nvSpPr>
        <p:spPr>
          <a:xfrm>
            <a:off x="628603" y="3013728"/>
            <a:ext cx="6103916" cy="27207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just" fontAlgn="base" latinLnBrk="1">
              <a:lnSpc>
                <a:spcPct val="160000"/>
              </a:lnSpc>
            </a:pP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2)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정밀도 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(Precision)</a:t>
            </a:r>
            <a:endParaRPr lang="ko-KR" altLang="en-US" sz="1400" kern="0" spc="0" dirty="0">
              <a:solidFill>
                <a:srgbClr val="000000"/>
              </a:solidFill>
              <a:effectLst/>
              <a:latin typeface="바탕" panose="02030600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</a:pP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정밀도는 모델이 양성으로 예측한 사례 중 실제로 양성인 비율을 나타내는 지표로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,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양성 예측의 정확성을 평가한다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. </a:t>
            </a:r>
            <a:endParaRPr lang="ko-KR" altLang="en-US" sz="1400" kern="0" spc="0" dirty="0">
              <a:solidFill>
                <a:srgbClr val="000000"/>
              </a:solidFill>
              <a:effectLst/>
              <a:latin typeface="바탕" panose="02030600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</a:pP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정밀도는 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False Positive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의 발생을 줄이는 데 중점을 두며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,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양성 예측이 중요한 경우에 활용도가 높다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.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예를 들어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,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소프트웨어 결함을 식별할 때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,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높은 정밀도는 잘못된 경고를 줄이고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,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실제 결함이 있는 경우에만 탐지할 수 있음을 의미한다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.</a:t>
            </a:r>
            <a:endParaRPr lang="ko-KR" altLang="en-US" sz="1400" kern="0" spc="0" dirty="0">
              <a:solidFill>
                <a:srgbClr val="000000"/>
              </a:solidFill>
              <a:effectLst/>
              <a:latin typeface="바탕" panose="02030600000101010101" pitchFamily="18" charset="-127"/>
            </a:endParaRPr>
          </a:p>
          <a:p>
            <a:pPr algn="l"/>
            <a:endParaRPr lang="en-US" altLang="ko-KR" sz="1400" b="0" i="0" dirty="0">
              <a:effectLst/>
              <a:latin typeface="Söhne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A44E77E-E952-6AC2-7C56-1AE93D758E98}"/>
              </a:ext>
            </a:extLst>
          </p:cNvPr>
          <p:cNvSpPr txBox="1"/>
          <p:nvPr/>
        </p:nvSpPr>
        <p:spPr>
          <a:xfrm>
            <a:off x="6732519" y="3377167"/>
            <a:ext cx="6103916" cy="17736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just" fontAlgn="base" latinLnBrk="1">
              <a:lnSpc>
                <a:spcPct val="160000"/>
              </a:lnSpc>
            </a:pP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3) </a:t>
            </a:r>
            <a:r>
              <a:rPr lang="ko-KR" altLang="en-US" sz="1400" kern="0" spc="0" dirty="0" err="1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재현율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 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(Recall, Sensitivity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또는 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TPR)</a:t>
            </a:r>
            <a:endParaRPr lang="ko-KR" altLang="en-US" sz="1400" kern="0" spc="0" dirty="0">
              <a:solidFill>
                <a:srgbClr val="000000"/>
              </a:solidFill>
              <a:effectLst/>
              <a:latin typeface="바탕" panose="02030600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</a:pP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재현율은 실제 양성 사례 중에서 모델이 정확히 탐지한 비율을 의미한다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.</a:t>
            </a:r>
            <a:endParaRPr lang="ko-KR" altLang="en-US" sz="1400" kern="0" spc="0" dirty="0">
              <a:solidFill>
                <a:srgbClr val="000000"/>
              </a:solidFill>
              <a:effectLst/>
              <a:latin typeface="바탕" panose="02030600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</a:pP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재현율은 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False Negative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의 감소에 중점을 두며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,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결함 탐지에서 중요한 지표로 작용한다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.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이는 특히 소프트웨어 품질 관리와 같은 분야에서 결함을 놓치지 않고 탐지하는 것이 중요할 때 유용하다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.</a:t>
            </a:r>
            <a:endParaRPr lang="ko-KR" altLang="en-US" sz="1400" kern="0" spc="0" dirty="0">
              <a:solidFill>
                <a:srgbClr val="000000"/>
              </a:solidFill>
              <a:effectLst/>
              <a:latin typeface="바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34686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81F59A-7220-1FD9-08F0-41D65DA287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D750071-1CF1-E977-CD82-A1E6B8DA957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B941C0-36B7-138C-9E60-EC546E0604E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16EA1BAF-0042-E3C8-4939-7842CEF7D639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BB41231-2C47-EB7A-A79B-B9F7B61F24A3}"/>
              </a:ext>
            </a:extLst>
          </p:cNvPr>
          <p:cNvSpPr/>
          <p:nvPr/>
        </p:nvSpPr>
        <p:spPr>
          <a:xfrm>
            <a:off x="10313581" y="6606362"/>
            <a:ext cx="1828800" cy="1842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D28245E1-2D72-A382-3A90-969E4CCC06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5702" y="6044339"/>
            <a:ext cx="750000" cy="75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7224885-CD26-1C3D-AFCC-B0241D808779}"/>
              </a:ext>
            </a:extLst>
          </p:cNvPr>
          <p:cNvSpPr txBox="1"/>
          <p:nvPr/>
        </p:nvSpPr>
        <p:spPr>
          <a:xfrm>
            <a:off x="902868" y="194432"/>
            <a:ext cx="21932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</a:rPr>
              <a:t>연구 방법</a:t>
            </a:r>
            <a:endParaRPr lang="ko-KR" altLang="en-US" sz="3600" spc="-15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7BF8522-E26E-E30B-62A5-C8370555E3C2}"/>
              </a:ext>
            </a:extLst>
          </p:cNvPr>
          <p:cNvSpPr txBox="1"/>
          <p:nvPr/>
        </p:nvSpPr>
        <p:spPr>
          <a:xfrm>
            <a:off x="362783" y="1267802"/>
            <a:ext cx="20217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성능 평가 지표</a:t>
            </a:r>
            <a:endParaRPr lang="ko-KR" altLang="en-US" sz="2400" spc="-150" dirty="0">
              <a:solidFill>
                <a:srgbClr val="393939"/>
              </a:solidFill>
            </a:endParaRPr>
          </a:p>
        </p:txBody>
      </p:sp>
      <p:pic>
        <p:nvPicPr>
          <p:cNvPr id="3" name="Picture 1">
            <a:extLst>
              <a:ext uri="{FF2B5EF4-FFF2-40B4-BE49-F238E27FC236}">
                <a16:creationId xmlns:a16="http://schemas.microsoft.com/office/drawing/2014/main" id="{283F7269-5D2B-141D-9CD2-4BF0D0A954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9881" y="2001568"/>
            <a:ext cx="2933700" cy="64770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EBC1126-30E2-CE89-6EB5-7C72368B0A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2748" y="2050209"/>
            <a:ext cx="3165983" cy="550418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933AB2D-39E6-ECBE-C2B4-EBF937ABD870}"/>
              </a:ext>
            </a:extLst>
          </p:cNvPr>
          <p:cNvSpPr txBox="1"/>
          <p:nvPr/>
        </p:nvSpPr>
        <p:spPr>
          <a:xfrm>
            <a:off x="6466699" y="3384692"/>
            <a:ext cx="6103916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just" fontAlgn="base" latinLnBrk="1">
              <a:lnSpc>
                <a:spcPct val="160000"/>
              </a:lnSpc>
            </a:pP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4) F1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스코어는 정밀도와 재현율의 조화 평균으로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,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두 지표 간의 균형을 고려하여 모델의 성능을 평가하는 지표이다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. </a:t>
            </a:r>
            <a:endParaRPr lang="ko-KR" altLang="en-US" sz="1400" kern="0" spc="0" dirty="0">
              <a:solidFill>
                <a:srgbClr val="000000"/>
              </a:solidFill>
              <a:effectLst/>
              <a:latin typeface="바탕" panose="02030600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</a:pP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F1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스코어는 정밀도와 재현율이 모두 중요할 때 유용하며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,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두 지표 중 하나라도 낮으면 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F1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스코어가 낮아진다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.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특히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,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불균형한 데이터셋에서 모델의 전반적인 예측 성능을 평가하는 데 적합하다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.</a:t>
            </a:r>
            <a:endParaRPr lang="ko-KR" altLang="en-US" sz="1400" kern="0" spc="0" dirty="0">
              <a:solidFill>
                <a:srgbClr val="000000"/>
              </a:solidFill>
              <a:effectLst/>
              <a:latin typeface="바탕" panose="02030600000101010101" pitchFamily="18" charset="-127"/>
            </a:endParaRPr>
          </a:p>
          <a:p>
            <a:pPr algn="l"/>
            <a:endParaRPr lang="en-US" altLang="ko-KR" sz="1400" b="0" i="0" dirty="0">
              <a:effectLst/>
              <a:latin typeface="Söhne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6355AB3-5C26-4F4E-5928-95391B113AC9}"/>
              </a:ext>
            </a:extLst>
          </p:cNvPr>
          <p:cNvSpPr txBox="1"/>
          <p:nvPr/>
        </p:nvSpPr>
        <p:spPr>
          <a:xfrm>
            <a:off x="362783" y="3129903"/>
            <a:ext cx="6103916" cy="27207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1</a:t>
            </a:r>
          </a:p>
          <a:p>
            <a:pPr marL="0" marR="0" indent="0" algn="just" fontAlgn="base" latinLnBrk="1">
              <a:lnSpc>
                <a:spcPct val="160000"/>
              </a:lnSpc>
            </a:pP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정확도는 전체 샘플 중에서 모델이 올바르게 예측한 비율을 나타낸다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.</a:t>
            </a:r>
            <a:endParaRPr lang="ko-KR" altLang="en-US" sz="1400" kern="0" spc="0" dirty="0">
              <a:solidFill>
                <a:srgbClr val="000000"/>
              </a:solidFill>
              <a:effectLst/>
              <a:latin typeface="바탕" panose="02030600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</a:pP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여기서 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TP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는 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True Positive(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참 긍정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), TN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은 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True Negative(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참 부정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), FP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는 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False Positive(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거짓 긍정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), FN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은 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False Negative(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거짓 부정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)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을 나타낸다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.</a:t>
            </a:r>
            <a:endParaRPr lang="ko-KR" altLang="en-US" sz="1400" kern="0" spc="0" dirty="0">
              <a:solidFill>
                <a:srgbClr val="000000"/>
              </a:solidFill>
              <a:effectLst/>
              <a:latin typeface="바탕" panose="02030600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</a:pP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정확도는 전반적인 예측 성능을 나타내는 지표로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,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불균형 데이터셋에서도 유용할 수 있으나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, False Negative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와 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False Positive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가 중요한 경우 다른 지표와 함께 해석하는 것이 중요하다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.</a:t>
            </a:r>
            <a:endParaRPr lang="ko-KR" altLang="en-US" sz="1400" kern="0" spc="0" dirty="0">
              <a:solidFill>
                <a:srgbClr val="000000"/>
              </a:solidFill>
              <a:effectLst/>
              <a:latin typeface="바탕" panose="02030600000101010101" pitchFamily="18" charset="-127"/>
            </a:endParaRPr>
          </a:p>
          <a:p>
            <a:pPr algn="l"/>
            <a:endParaRPr lang="en-US" altLang="ko-KR" sz="1400" b="0" i="0" dirty="0">
              <a:effectLst/>
              <a:latin typeface="Söhne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78F6B5A-18D6-D38D-58E8-8B54ACF33A36}"/>
              </a:ext>
            </a:extLst>
          </p:cNvPr>
          <p:cNvSpPr txBox="1"/>
          <p:nvPr/>
        </p:nvSpPr>
        <p:spPr>
          <a:xfrm>
            <a:off x="1556160" y="2543007"/>
            <a:ext cx="6103916" cy="4812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정확도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(Accuracy)</a:t>
            </a:r>
            <a:endParaRPr lang="en-US" altLang="ko-KR" sz="1800" kern="0" spc="0" dirty="0">
              <a:solidFill>
                <a:srgbClr val="000000"/>
              </a:solidFill>
              <a:effectLst/>
              <a:latin typeface="바탕" panose="02030600000101010101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2C86151-42D9-4468-97D5-BD4F5543B666}"/>
              </a:ext>
            </a:extLst>
          </p:cNvPr>
          <p:cNvSpPr txBox="1"/>
          <p:nvPr/>
        </p:nvSpPr>
        <p:spPr>
          <a:xfrm>
            <a:off x="7932718" y="2537440"/>
            <a:ext cx="6103916" cy="4812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just" fontAlgn="base" latinLnBrk="1">
              <a:lnSpc>
                <a:spcPct val="160000"/>
              </a:lnSpc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F1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스코어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(F1 Score)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바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82463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4,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F6E5F64-C530-4917-A4C3-74BC96F3D0EB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74EE527-986D-617A-D096-16CC643D4DB8}"/>
              </a:ext>
            </a:extLst>
          </p:cNvPr>
          <p:cNvSpPr/>
          <p:nvPr/>
        </p:nvSpPr>
        <p:spPr>
          <a:xfrm>
            <a:off x="10313581" y="6606362"/>
            <a:ext cx="1828800" cy="1842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206E190-66B5-2581-9627-379C01B01F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5702" y="6044339"/>
            <a:ext cx="750000" cy="75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5F15602-2001-6842-104C-CADCD0BCA8DA}"/>
              </a:ext>
            </a:extLst>
          </p:cNvPr>
          <p:cNvSpPr txBox="1"/>
          <p:nvPr/>
        </p:nvSpPr>
        <p:spPr>
          <a:xfrm>
            <a:off x="902868" y="194432"/>
            <a:ext cx="39020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</a:rPr>
              <a:t>실험 결과 및 분석</a:t>
            </a:r>
            <a:endParaRPr lang="ko-KR" altLang="en-US" sz="3600" spc="-15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319063-7DC5-E712-7BCA-AB28B597D6A8}"/>
              </a:ext>
            </a:extLst>
          </p:cNvPr>
          <p:cNvSpPr txBox="1"/>
          <p:nvPr/>
        </p:nvSpPr>
        <p:spPr>
          <a:xfrm>
            <a:off x="362783" y="1267802"/>
            <a:ext cx="25571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err="1"/>
              <a:t>모델별</a:t>
            </a:r>
            <a:r>
              <a:rPr lang="ko-KR" altLang="en-US" sz="2400" dirty="0"/>
              <a:t> 성능 비교</a:t>
            </a:r>
            <a:endParaRPr lang="ko-KR" altLang="en-US" sz="2400" spc="-150" dirty="0">
              <a:solidFill>
                <a:srgbClr val="393939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D19E2CF-DC6D-5818-4BC1-AE574FED8C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244" y="1729467"/>
            <a:ext cx="4098653" cy="5217900"/>
          </a:xfrm>
          <a:prstGeom prst="rect">
            <a:avLst/>
          </a:prstGeom>
        </p:spPr>
      </p:pic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6ACC53E2-3F3B-0C66-3A8F-C18C11A44A97}"/>
              </a:ext>
            </a:extLst>
          </p:cNvPr>
          <p:cNvSpPr/>
          <p:nvPr/>
        </p:nvSpPr>
        <p:spPr>
          <a:xfrm>
            <a:off x="1325105" y="6466877"/>
            <a:ext cx="3417376" cy="19669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4BBE7A4-FA84-D182-22A0-DB34FD79E06A}"/>
              </a:ext>
            </a:extLst>
          </p:cNvPr>
          <p:cNvSpPr/>
          <p:nvPr/>
        </p:nvSpPr>
        <p:spPr>
          <a:xfrm>
            <a:off x="1387521" y="4366040"/>
            <a:ext cx="3417376" cy="23247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669A88F-3E90-0E7E-D49E-430D94E9BBC0}"/>
              </a:ext>
            </a:extLst>
          </p:cNvPr>
          <p:cNvSpPr/>
          <p:nvPr/>
        </p:nvSpPr>
        <p:spPr>
          <a:xfrm>
            <a:off x="1325527" y="5711126"/>
            <a:ext cx="3417376" cy="23247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8F42EC2-A697-E081-1FE6-53BEA066987D}"/>
              </a:ext>
            </a:extLst>
          </p:cNvPr>
          <p:cNvSpPr/>
          <p:nvPr/>
        </p:nvSpPr>
        <p:spPr>
          <a:xfrm>
            <a:off x="1325105" y="2324746"/>
            <a:ext cx="3417376" cy="23247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717B95C-0EFD-D7F6-6666-184E448944B4}"/>
              </a:ext>
            </a:extLst>
          </p:cNvPr>
          <p:cNvSpPr/>
          <p:nvPr/>
        </p:nvSpPr>
        <p:spPr>
          <a:xfrm>
            <a:off x="1387521" y="2986956"/>
            <a:ext cx="3417376" cy="23247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5D68140-8D33-6547-87D3-8007B718CA22}"/>
              </a:ext>
            </a:extLst>
          </p:cNvPr>
          <p:cNvSpPr txBox="1"/>
          <p:nvPr/>
        </p:nvSpPr>
        <p:spPr>
          <a:xfrm>
            <a:off x="4972454" y="1450301"/>
            <a:ext cx="6992717" cy="5227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/>
              <a:t>유전 알고리즘</a:t>
            </a:r>
            <a:r>
              <a:rPr lang="en-US" altLang="ko-KR" sz="1600" dirty="0"/>
              <a:t>: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 대부분의 모델에서 </a:t>
            </a:r>
            <a:r>
              <a:rPr lang="ko-KR" altLang="en-US" sz="1600" b="1" dirty="0"/>
              <a:t>가장 높은 성능 향상</a:t>
            </a:r>
            <a:r>
              <a:rPr lang="ko-KR" altLang="en-US" sz="1600" dirty="0"/>
              <a:t>을 보임</a:t>
            </a:r>
            <a:endParaRPr lang="en-US" altLang="ko-KR" sz="1600" dirty="0"/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 이는 유전 알고리즘이 </a:t>
            </a:r>
            <a:r>
              <a:rPr lang="ko-KR" altLang="en-US" sz="1600" b="1" dirty="0"/>
              <a:t>복잡한 </a:t>
            </a:r>
            <a:r>
              <a:rPr lang="ko-KR" altLang="en-US" sz="1600" b="1" dirty="0" err="1"/>
              <a:t>하이퍼파라미터</a:t>
            </a:r>
            <a:r>
              <a:rPr lang="ko-KR" altLang="en-US" sz="1600" b="1" dirty="0"/>
              <a:t> 공간</a:t>
            </a:r>
            <a:r>
              <a:rPr lang="ko-KR" altLang="en-US" sz="1600" dirty="0"/>
              <a:t>에서 </a:t>
            </a:r>
            <a:r>
              <a:rPr lang="ko-KR" altLang="en-US" sz="1600" b="1" dirty="0"/>
              <a:t>전역 최적해</a:t>
            </a:r>
            <a:r>
              <a:rPr lang="ko-KR" altLang="en-US" sz="1600" dirty="0"/>
              <a:t>를 효과적으로 탐색할 수 있음을 보여줌</a:t>
            </a:r>
            <a:endParaRPr lang="en-US" altLang="ko-KR" sz="1600" dirty="0"/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>
              <a:lnSpc>
                <a:spcPct val="150000"/>
              </a:lnSpc>
            </a:pPr>
            <a:r>
              <a:rPr lang="ko-KR" altLang="en-US" sz="1600" b="1" dirty="0"/>
              <a:t>그리드 </a:t>
            </a:r>
            <a:r>
              <a:rPr lang="ko-KR" altLang="en-US" sz="1600" b="1" dirty="0" err="1"/>
              <a:t>서치</a:t>
            </a:r>
            <a:r>
              <a:rPr lang="ko-KR" altLang="en-US" sz="1600" b="1" dirty="0"/>
              <a:t> 및 랜덤 </a:t>
            </a:r>
            <a:r>
              <a:rPr lang="ko-KR" altLang="en-US" sz="1600" b="1" dirty="0" err="1"/>
              <a:t>서치</a:t>
            </a:r>
            <a:r>
              <a:rPr lang="en-US" altLang="ko-KR" sz="1600" dirty="0"/>
              <a:t>: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 일부 모델에서는 </a:t>
            </a:r>
            <a:r>
              <a:rPr lang="ko-KR" altLang="en-US" sz="1600" b="1" dirty="0"/>
              <a:t>안정적인 성능</a:t>
            </a:r>
            <a:r>
              <a:rPr lang="ko-KR" altLang="en-US" sz="1600" dirty="0"/>
              <a:t>을 제공하며</a:t>
            </a:r>
            <a:r>
              <a:rPr lang="en-US" altLang="ko-KR" sz="1600" dirty="0"/>
              <a:t>, </a:t>
            </a:r>
            <a:r>
              <a:rPr lang="ko-KR" altLang="en-US" sz="1600" dirty="0"/>
              <a:t>특정 </a:t>
            </a:r>
            <a:r>
              <a:rPr lang="ko-KR" altLang="en-US" sz="1600" dirty="0" err="1"/>
              <a:t>하이퍼파라미터</a:t>
            </a:r>
            <a:r>
              <a:rPr lang="ko-KR" altLang="en-US" sz="1600" dirty="0"/>
              <a:t> 조합에 대해 </a:t>
            </a:r>
            <a:endParaRPr lang="en-US" altLang="ko-KR" sz="1600" dirty="0"/>
          </a:p>
          <a:p>
            <a:pPr>
              <a:lnSpc>
                <a:spcPct val="150000"/>
              </a:lnSpc>
            </a:pPr>
            <a:r>
              <a:rPr lang="ko-KR" altLang="en-US" sz="1600" b="1" dirty="0"/>
              <a:t>일관된 최적화</a:t>
            </a:r>
            <a:r>
              <a:rPr lang="ko-KR" altLang="en-US" sz="1600" dirty="0"/>
              <a:t>를 보여줌</a:t>
            </a:r>
            <a:endParaRPr lang="en-US" altLang="ko-KR" sz="1600" dirty="0"/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 특히</a:t>
            </a:r>
            <a:r>
              <a:rPr lang="en-US" altLang="ko-KR" sz="1600" dirty="0"/>
              <a:t>, </a:t>
            </a:r>
            <a:r>
              <a:rPr lang="ko-KR" altLang="en-US" sz="1600" dirty="0"/>
              <a:t>탐색 공간이 작은 경우 그리드 </a:t>
            </a:r>
            <a:r>
              <a:rPr lang="ko-KR" altLang="en-US" sz="1600" dirty="0" err="1"/>
              <a:t>서치가</a:t>
            </a:r>
            <a:r>
              <a:rPr lang="ko-KR" altLang="en-US" sz="1600" dirty="0"/>
              <a:t> 효율적이었지만</a:t>
            </a:r>
            <a:r>
              <a:rPr lang="en-US" altLang="ko-KR" sz="1600" dirty="0"/>
              <a:t>, </a:t>
            </a:r>
            <a:r>
              <a:rPr lang="ko-KR" altLang="en-US" sz="1600" dirty="0"/>
              <a:t>탐색 공간이 커질수록 효율성의 한계가 드러남</a:t>
            </a:r>
            <a:endParaRPr lang="en-US" altLang="ko-KR" sz="1600" dirty="0"/>
          </a:p>
          <a:p>
            <a:pPr>
              <a:lnSpc>
                <a:spcPct val="150000"/>
              </a:lnSpc>
            </a:pPr>
            <a:endParaRPr lang="en-US" altLang="ko-KR" sz="1600" b="1" dirty="0"/>
          </a:p>
          <a:p>
            <a:pPr>
              <a:lnSpc>
                <a:spcPct val="150000"/>
              </a:lnSpc>
            </a:pPr>
            <a:r>
              <a:rPr lang="ko-KR" altLang="en-US" sz="1600" b="1" dirty="0"/>
              <a:t>랜덤 </a:t>
            </a:r>
            <a:r>
              <a:rPr lang="ko-KR" altLang="en-US" sz="1600" b="1" dirty="0" err="1"/>
              <a:t>서치와</a:t>
            </a:r>
            <a:r>
              <a:rPr lang="ko-KR" altLang="en-US" sz="1600" b="1" dirty="0"/>
              <a:t> 유전 알고리즘의 장점</a:t>
            </a:r>
            <a:r>
              <a:rPr lang="en-US" altLang="ko-KR" sz="1600" dirty="0"/>
              <a:t>: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/>
              <a:t> 탐색 공간이 넓고 복잡할수록</a:t>
            </a:r>
            <a:r>
              <a:rPr lang="ko-KR" altLang="en-US" sz="1600" dirty="0"/>
              <a:t> 무작위성 기반 탐색 기법이 유리한 경향을 보임</a:t>
            </a:r>
            <a:endParaRPr lang="en-US" altLang="ko-KR" sz="1600" dirty="0"/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 이는 </a:t>
            </a:r>
            <a:r>
              <a:rPr lang="ko-KR" altLang="en-US" sz="1600" b="1" dirty="0"/>
              <a:t>다차원 탐색</a:t>
            </a:r>
            <a:r>
              <a:rPr lang="ko-KR" altLang="en-US" sz="1600" dirty="0"/>
              <a:t>에서 전역 최적화로 수렴할 가능성이 높기 때문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505775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4,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F6E5F64-C530-4917-A4C3-74BC96F3D0EB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74EE527-986D-617A-D096-16CC643D4DB8}"/>
              </a:ext>
            </a:extLst>
          </p:cNvPr>
          <p:cNvSpPr/>
          <p:nvPr/>
        </p:nvSpPr>
        <p:spPr>
          <a:xfrm>
            <a:off x="10313581" y="6606362"/>
            <a:ext cx="1828800" cy="1842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206E190-66B5-2581-9627-379C01B01F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5702" y="6044339"/>
            <a:ext cx="750000" cy="75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5F15602-2001-6842-104C-CADCD0BCA8DA}"/>
              </a:ext>
            </a:extLst>
          </p:cNvPr>
          <p:cNvSpPr txBox="1"/>
          <p:nvPr/>
        </p:nvSpPr>
        <p:spPr>
          <a:xfrm>
            <a:off x="902868" y="194432"/>
            <a:ext cx="39020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</a:rPr>
              <a:t>실험 결과 및 분석</a:t>
            </a:r>
            <a:endParaRPr lang="ko-KR" altLang="en-US" sz="3600" spc="-15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319063-7DC5-E712-7BCA-AB28B597D6A8}"/>
              </a:ext>
            </a:extLst>
          </p:cNvPr>
          <p:cNvSpPr txBox="1"/>
          <p:nvPr/>
        </p:nvSpPr>
        <p:spPr>
          <a:xfrm>
            <a:off x="362783" y="1267802"/>
            <a:ext cx="25571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err="1"/>
              <a:t>모델별</a:t>
            </a:r>
            <a:r>
              <a:rPr lang="ko-KR" altLang="en-US" sz="2400" dirty="0"/>
              <a:t> 성능 비교</a:t>
            </a:r>
            <a:endParaRPr lang="ko-KR" altLang="en-US" sz="2400" spc="-150" dirty="0">
              <a:solidFill>
                <a:srgbClr val="393939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D19E2CF-DC6D-5818-4BC1-AE574FED8C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244" y="1729467"/>
            <a:ext cx="4098653" cy="5217900"/>
          </a:xfrm>
          <a:prstGeom prst="rect">
            <a:avLst/>
          </a:prstGeom>
        </p:spPr>
      </p:pic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6ACC53E2-3F3B-0C66-3A8F-C18C11A44A97}"/>
              </a:ext>
            </a:extLst>
          </p:cNvPr>
          <p:cNvSpPr/>
          <p:nvPr/>
        </p:nvSpPr>
        <p:spPr>
          <a:xfrm>
            <a:off x="1325105" y="6466877"/>
            <a:ext cx="3417376" cy="19669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4BBE7A4-FA84-D182-22A0-DB34FD79E06A}"/>
              </a:ext>
            </a:extLst>
          </p:cNvPr>
          <p:cNvSpPr/>
          <p:nvPr/>
        </p:nvSpPr>
        <p:spPr>
          <a:xfrm>
            <a:off x="1325105" y="4382079"/>
            <a:ext cx="3417376" cy="1795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669A88F-3E90-0E7E-D49E-430D94E9BBC0}"/>
              </a:ext>
            </a:extLst>
          </p:cNvPr>
          <p:cNvSpPr/>
          <p:nvPr/>
        </p:nvSpPr>
        <p:spPr>
          <a:xfrm>
            <a:off x="1325527" y="5711126"/>
            <a:ext cx="3417376" cy="23247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8F42EC2-A697-E081-1FE6-53BEA066987D}"/>
              </a:ext>
            </a:extLst>
          </p:cNvPr>
          <p:cNvSpPr/>
          <p:nvPr/>
        </p:nvSpPr>
        <p:spPr>
          <a:xfrm>
            <a:off x="1325105" y="2324746"/>
            <a:ext cx="3417376" cy="23247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717B95C-0EFD-D7F6-6666-184E448944B4}"/>
              </a:ext>
            </a:extLst>
          </p:cNvPr>
          <p:cNvSpPr/>
          <p:nvPr/>
        </p:nvSpPr>
        <p:spPr>
          <a:xfrm>
            <a:off x="1348775" y="2987878"/>
            <a:ext cx="3417376" cy="23247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DB48057-C547-B7FD-714D-CA00EF78B990}"/>
              </a:ext>
            </a:extLst>
          </p:cNvPr>
          <p:cNvSpPr/>
          <p:nvPr/>
        </p:nvSpPr>
        <p:spPr>
          <a:xfrm>
            <a:off x="1347850" y="4561620"/>
            <a:ext cx="3371885" cy="340364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5371AE73-F0E7-5093-7B90-1FCBAFE3BCD1}"/>
              </a:ext>
            </a:extLst>
          </p:cNvPr>
          <p:cNvSpPr/>
          <p:nvPr/>
        </p:nvSpPr>
        <p:spPr>
          <a:xfrm>
            <a:off x="1386039" y="3332459"/>
            <a:ext cx="3371885" cy="340364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Rectangle 16">
            <a:extLst>
              <a:ext uri="{FF2B5EF4-FFF2-40B4-BE49-F238E27FC236}">
                <a16:creationId xmlns:a16="http://schemas.microsoft.com/office/drawing/2014/main" id="{FA5BF85F-D35B-1D78-B7DB-3220FBD0D0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63230" y="1401471"/>
            <a:ext cx="5366790" cy="48320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ko-KR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ko-KR" altLang="ko-KR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Adaboost</a:t>
            </a:r>
            <a:r>
              <a:rPr lang="en-US" altLang="ko-KR" sz="1400" dirty="0"/>
              <a:t> -&gt; </a:t>
            </a:r>
            <a:r>
              <a:rPr kumimoji="0" lang="ko-KR" altLang="ko-KR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Genetic</a:t>
            </a: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ko-KR" altLang="ko-KR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Algorithm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최고 성능: F1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Score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0.9134, AUC 0.9464</a:t>
            </a: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정밀도와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재현율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균형 우수.</a:t>
            </a:r>
            <a:endParaRPr kumimoji="0" lang="en-US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ko-KR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ko-KR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ko-KR" altLang="ko-KR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CatBoost</a:t>
            </a:r>
            <a:r>
              <a:rPr lang="en-US" altLang="ko-KR" sz="1400" dirty="0"/>
              <a:t>-&gt; </a:t>
            </a:r>
            <a:r>
              <a:rPr kumimoji="0" lang="ko-KR" altLang="ko-KR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Genetic</a:t>
            </a: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ko-KR" altLang="ko-KR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Algorithm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lang="en-US" altLang="ko-KR" sz="1400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최고 성능: F1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Score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0.9274, AUC 0.9763</a:t>
            </a: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정밀도와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재현율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크게 향상.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ko-KR" sz="1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ko-KR" sz="1400" b="1" dirty="0"/>
              <a:t> </a:t>
            </a:r>
            <a:r>
              <a:rPr kumimoji="0" lang="ko-KR" altLang="ko-KR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ExtraTrees</a:t>
            </a:r>
            <a:r>
              <a:rPr lang="en-US" altLang="ko-KR" sz="1400" dirty="0"/>
              <a:t> -&gt; </a:t>
            </a:r>
            <a:r>
              <a:rPr kumimoji="0" lang="ko-KR" altLang="ko-KR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Grid</a:t>
            </a: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ko-KR" altLang="ko-KR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Search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와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ko-KR" altLang="ko-KR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Random</a:t>
            </a: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ko-KR" altLang="ko-KR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Search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유사한 성능: F1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Score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약 0.916</a:t>
            </a: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두 기법 모두 기본적인 최적화 제공.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ko-KR" sz="1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ko-KR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ko-KR" altLang="ko-KR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Gradient</a:t>
            </a: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ko-KR" altLang="ko-KR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Boosting</a:t>
            </a:r>
            <a:r>
              <a:rPr kumimoji="0" lang="en-US" altLang="ko-KR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-&gt;</a:t>
            </a:r>
            <a:r>
              <a:rPr lang="en-US" altLang="ko-KR" sz="1400" dirty="0"/>
              <a:t> </a:t>
            </a:r>
            <a:r>
              <a:rPr kumimoji="0" lang="ko-KR" altLang="ko-KR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Genetic</a:t>
            </a: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ko-KR" altLang="ko-KR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Algorithm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최고 성능: F1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Score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0.9281, AUC 0.981</a:t>
            </a: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성능 향상 폭 가장 큼.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ko-KR" sz="1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ko-KR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ko-KR" altLang="ko-KR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LightGBM</a:t>
            </a:r>
            <a:r>
              <a:rPr lang="en-US" altLang="ko-KR" sz="1400" dirty="0"/>
              <a:t> -&gt; </a:t>
            </a:r>
            <a:r>
              <a:rPr kumimoji="0" lang="ko-KR" altLang="ko-KR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Grid</a:t>
            </a: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ko-KR" altLang="ko-KR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Search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와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ko-KR" altLang="ko-KR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Random</a:t>
            </a: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ko-KR" altLang="ko-KR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Search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우수</a:t>
            </a:r>
            <a:endParaRPr kumimoji="0" lang="en-US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F1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Score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약 0.926</a:t>
            </a:r>
            <a:r>
              <a:rPr lang="en-US" altLang="ko-KR" sz="1400" dirty="0"/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Genetic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Algorithm은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상대적으로 낮은 성능.</a:t>
            </a:r>
            <a:endParaRPr kumimoji="0" lang="en-US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ko-KR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Random</a:t>
            </a: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ko-KR" altLang="ko-KR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Forest</a:t>
            </a:r>
            <a:endParaRPr kumimoji="0" lang="ko-KR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Genetic</a:t>
            </a: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ko-KR" altLang="ko-KR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Algorithm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최고 성능: F1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Score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0.9197.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복잡한 탐색 공간에서 효과적.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XGBoost</a:t>
            </a:r>
            <a:endParaRPr kumimoji="0" lang="ko-KR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Genetic</a:t>
            </a: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ko-KR" altLang="ko-KR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Algorithm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최고 성능: F1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Score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0.9379, AUC 0.9571.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정밀도와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재현율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모두 탁월.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839400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4,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F6E5F64-C530-4917-A4C3-74BC96F3D0EB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74EE527-986D-617A-D096-16CC643D4DB8}"/>
              </a:ext>
            </a:extLst>
          </p:cNvPr>
          <p:cNvSpPr/>
          <p:nvPr/>
        </p:nvSpPr>
        <p:spPr>
          <a:xfrm>
            <a:off x="10313581" y="6606362"/>
            <a:ext cx="1828800" cy="1842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206E190-66B5-2581-9627-379C01B01F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5702" y="6044339"/>
            <a:ext cx="750000" cy="75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5F15602-2001-6842-104C-CADCD0BCA8DA}"/>
              </a:ext>
            </a:extLst>
          </p:cNvPr>
          <p:cNvSpPr txBox="1"/>
          <p:nvPr/>
        </p:nvSpPr>
        <p:spPr>
          <a:xfrm>
            <a:off x="902868" y="194432"/>
            <a:ext cx="39020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</a:rPr>
              <a:t>실험 결과 및 분석</a:t>
            </a:r>
            <a:endParaRPr lang="ko-KR" altLang="en-US" sz="3600" spc="-15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319063-7DC5-E712-7BCA-AB28B597D6A8}"/>
              </a:ext>
            </a:extLst>
          </p:cNvPr>
          <p:cNvSpPr txBox="1"/>
          <p:nvPr/>
        </p:nvSpPr>
        <p:spPr>
          <a:xfrm>
            <a:off x="362783" y="1267802"/>
            <a:ext cx="25571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err="1"/>
              <a:t>모델별</a:t>
            </a:r>
            <a:r>
              <a:rPr lang="ko-KR" altLang="en-US" sz="2400" dirty="0"/>
              <a:t> 성능 비교</a:t>
            </a:r>
            <a:endParaRPr lang="ko-KR" altLang="en-US" sz="2400" spc="-150" dirty="0">
              <a:solidFill>
                <a:srgbClr val="393939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0F048F-601E-C4D3-6B3A-805ADA6D34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403" y="2221034"/>
            <a:ext cx="5132829" cy="3080137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0AE3B285-C11F-DE21-DAF3-CCF59DBA0F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2276666"/>
            <a:ext cx="5040122" cy="3024505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21698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4,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F6E5F64-C530-4917-A4C3-74BC96F3D0EB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74EE527-986D-617A-D096-16CC643D4DB8}"/>
              </a:ext>
            </a:extLst>
          </p:cNvPr>
          <p:cNvSpPr/>
          <p:nvPr/>
        </p:nvSpPr>
        <p:spPr>
          <a:xfrm>
            <a:off x="10313581" y="6606362"/>
            <a:ext cx="1828800" cy="1842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206E190-66B5-2581-9627-379C01B01F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5702" y="6044339"/>
            <a:ext cx="750000" cy="75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5F15602-2001-6842-104C-CADCD0BCA8DA}"/>
              </a:ext>
            </a:extLst>
          </p:cNvPr>
          <p:cNvSpPr txBox="1"/>
          <p:nvPr/>
        </p:nvSpPr>
        <p:spPr>
          <a:xfrm>
            <a:off x="902868" y="194432"/>
            <a:ext cx="39020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</a:rPr>
              <a:t>실험 결과 및 분석</a:t>
            </a:r>
            <a:endParaRPr lang="ko-KR" altLang="en-US" sz="3600" spc="-15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319063-7DC5-E712-7BCA-AB28B597D6A8}"/>
              </a:ext>
            </a:extLst>
          </p:cNvPr>
          <p:cNvSpPr txBox="1"/>
          <p:nvPr/>
        </p:nvSpPr>
        <p:spPr>
          <a:xfrm>
            <a:off x="362783" y="1267802"/>
            <a:ext cx="35894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최적화 </a:t>
            </a:r>
            <a:r>
              <a:rPr lang="ko-KR" altLang="en-US" sz="2400" dirty="0" err="1"/>
              <a:t>기법별</a:t>
            </a:r>
            <a:r>
              <a:rPr lang="ko-KR" altLang="en-US" sz="2400" dirty="0"/>
              <a:t> 성능 비교</a:t>
            </a:r>
            <a:endParaRPr lang="ko-KR" altLang="en-US" sz="2400" spc="-150" dirty="0">
              <a:solidFill>
                <a:srgbClr val="393939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263AE80-4BD6-868F-6F82-66512F14BE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474" y="1704814"/>
            <a:ext cx="4298974" cy="5153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201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4,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F6E5F64-C530-4917-A4C3-74BC96F3D0EB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74EE527-986D-617A-D096-16CC643D4DB8}"/>
              </a:ext>
            </a:extLst>
          </p:cNvPr>
          <p:cNvSpPr/>
          <p:nvPr/>
        </p:nvSpPr>
        <p:spPr>
          <a:xfrm>
            <a:off x="10313581" y="6606362"/>
            <a:ext cx="1828800" cy="1842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206E190-66B5-2581-9627-379C01B01F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5702" y="6044339"/>
            <a:ext cx="750000" cy="75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5F15602-2001-6842-104C-CADCD0BCA8DA}"/>
              </a:ext>
            </a:extLst>
          </p:cNvPr>
          <p:cNvSpPr txBox="1"/>
          <p:nvPr/>
        </p:nvSpPr>
        <p:spPr>
          <a:xfrm>
            <a:off x="902868" y="194432"/>
            <a:ext cx="39020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</a:rPr>
              <a:t>실험 결과 및 분석</a:t>
            </a:r>
            <a:endParaRPr lang="ko-KR" altLang="en-US" sz="3600" spc="-15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319063-7DC5-E712-7BCA-AB28B597D6A8}"/>
              </a:ext>
            </a:extLst>
          </p:cNvPr>
          <p:cNvSpPr txBox="1"/>
          <p:nvPr/>
        </p:nvSpPr>
        <p:spPr>
          <a:xfrm>
            <a:off x="362783" y="1267802"/>
            <a:ext cx="35894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최적화 </a:t>
            </a:r>
            <a:r>
              <a:rPr lang="ko-KR" altLang="en-US" sz="2400" dirty="0" err="1"/>
              <a:t>기법별</a:t>
            </a:r>
            <a:r>
              <a:rPr lang="ko-KR" altLang="en-US" sz="2400" dirty="0"/>
              <a:t> 성능 비교</a:t>
            </a:r>
            <a:endParaRPr lang="ko-KR" altLang="en-US" sz="2400" spc="-150" dirty="0">
              <a:solidFill>
                <a:srgbClr val="393939"/>
              </a:solidFill>
            </a:endParaRPr>
          </a:p>
        </p:txBody>
      </p:sp>
      <p:pic>
        <p:nvPicPr>
          <p:cNvPr id="3" name="Picture 5">
            <a:extLst>
              <a:ext uri="{FF2B5EF4-FFF2-40B4-BE49-F238E27FC236}">
                <a16:creationId xmlns:a16="http://schemas.microsoft.com/office/drawing/2014/main" id="{01698013-5985-716F-D519-2920621891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884" y="2263168"/>
            <a:ext cx="5040122" cy="3781171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266220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4,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F6E5F64-C530-4917-A4C3-74BC96F3D0EB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74EE527-986D-617A-D096-16CC643D4DB8}"/>
              </a:ext>
            </a:extLst>
          </p:cNvPr>
          <p:cNvSpPr/>
          <p:nvPr/>
        </p:nvSpPr>
        <p:spPr>
          <a:xfrm>
            <a:off x="10313581" y="6606362"/>
            <a:ext cx="1828800" cy="1842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206E190-66B5-2581-9627-379C01B01F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5702" y="6044339"/>
            <a:ext cx="750000" cy="75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5F15602-2001-6842-104C-CADCD0BCA8DA}"/>
              </a:ext>
            </a:extLst>
          </p:cNvPr>
          <p:cNvSpPr txBox="1"/>
          <p:nvPr/>
        </p:nvSpPr>
        <p:spPr>
          <a:xfrm>
            <a:off x="902868" y="194432"/>
            <a:ext cx="39020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</a:rPr>
              <a:t>실험 결과 및 분석</a:t>
            </a:r>
            <a:endParaRPr lang="ko-KR" altLang="en-US" sz="3600" spc="-15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319063-7DC5-E712-7BCA-AB28B597D6A8}"/>
              </a:ext>
            </a:extLst>
          </p:cNvPr>
          <p:cNvSpPr txBox="1"/>
          <p:nvPr/>
        </p:nvSpPr>
        <p:spPr>
          <a:xfrm>
            <a:off x="362783" y="1267802"/>
            <a:ext cx="46217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모델과 최적화 기법 간 상호작용</a:t>
            </a:r>
            <a:endParaRPr lang="ko-KR" altLang="en-US" sz="2400" spc="-150" dirty="0">
              <a:solidFill>
                <a:srgbClr val="393939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BB51813-E170-096B-18D3-EBBF4F6831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0035" y="1920309"/>
            <a:ext cx="7411484" cy="465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078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902868" y="194432"/>
            <a:ext cx="39020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</a:rPr>
              <a:t>연구 배경 및 목적</a:t>
            </a:r>
            <a:endParaRPr lang="ko-KR" altLang="en-US" sz="3600" spc="-15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6296126-4E3C-49DA-BBCD-DD892FC6232B}"/>
              </a:ext>
            </a:extLst>
          </p:cNvPr>
          <p:cNvSpPr txBox="1"/>
          <p:nvPr/>
        </p:nvSpPr>
        <p:spPr>
          <a:xfrm>
            <a:off x="362783" y="1267802"/>
            <a:ext cx="1524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연구 배경</a:t>
            </a:r>
            <a:endParaRPr lang="ko-KR" altLang="en-US" sz="2400" spc="-150" dirty="0">
              <a:solidFill>
                <a:srgbClr val="393939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F6E5F64-C530-4917-A4C3-74BC96F3D0EB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81015EA-1250-346E-909C-8B15EAA78B44}"/>
              </a:ext>
            </a:extLst>
          </p:cNvPr>
          <p:cNvSpPr/>
          <p:nvPr/>
        </p:nvSpPr>
        <p:spPr>
          <a:xfrm>
            <a:off x="10313581" y="6599274"/>
            <a:ext cx="1828800" cy="1842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08D0F39C-28A8-EEB6-B8E4-0B07D2020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5702" y="6044339"/>
            <a:ext cx="750000" cy="75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2FFA1EE-F7DD-894D-4C81-69CFDE32C76E}"/>
              </a:ext>
            </a:extLst>
          </p:cNvPr>
          <p:cNvSpPr txBox="1"/>
          <p:nvPr/>
        </p:nvSpPr>
        <p:spPr>
          <a:xfrm>
            <a:off x="5111253" y="1780867"/>
            <a:ext cx="6852456" cy="51421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kern="0" spc="0" dirty="0">
                <a:solidFill>
                  <a:srgbClr val="000000"/>
                </a:solidFill>
                <a:effectLst/>
                <a:ea typeface="한양신명조"/>
              </a:rPr>
              <a:t>소프트웨어 결함 예측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  <a:ea typeface="한양신명조"/>
              </a:rPr>
              <a:t>(Software Defect Prediction, SDP)</a:t>
            </a:r>
          </a:p>
          <a:p>
            <a:pPr marL="0" marR="0" indent="0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600" dirty="0"/>
              <a:t>소프트웨어 개발의 복잡성과 규모가 지속적으로 증가하면서</a:t>
            </a:r>
            <a:r>
              <a:rPr lang="en-US" altLang="ko-KR" sz="1600" dirty="0"/>
              <a:t>, </a:t>
            </a:r>
            <a:r>
              <a:rPr lang="ko-KR" altLang="en-US" sz="1600" dirty="0"/>
              <a:t>소프트웨어 시스템의 결함을 조기에 예측하고 해결하는 작업은 중요해짐</a:t>
            </a:r>
            <a:r>
              <a:rPr lang="en-US" altLang="ko-KR" sz="1600" dirty="0"/>
              <a:t>.</a:t>
            </a:r>
          </a:p>
          <a:p>
            <a:pPr marL="0" marR="0" indent="0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600" b="1" kern="0" dirty="0">
              <a:solidFill>
                <a:srgbClr val="000000"/>
              </a:solidFill>
            </a:endParaRPr>
          </a:p>
          <a:p>
            <a:pPr marL="0" marR="0" indent="0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600" dirty="0"/>
              <a:t>소프트웨어 품질 보증과 유지보수 과정에서 핵심적인 역할을 함</a:t>
            </a:r>
            <a:endParaRPr lang="en-US" altLang="ko-KR" sz="1600" dirty="0"/>
          </a:p>
          <a:p>
            <a:pPr marL="0" marR="0" indent="0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600" dirty="0"/>
          </a:p>
          <a:p>
            <a:pPr marL="0" marR="0" indent="0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dirty="0"/>
              <a:t>SDP</a:t>
            </a:r>
            <a:r>
              <a:rPr lang="ko-KR" altLang="en-US" sz="1400" dirty="0"/>
              <a:t>는 소스 코드 </a:t>
            </a:r>
            <a:r>
              <a:rPr lang="ko-KR" altLang="en-US" sz="1400" dirty="0" err="1"/>
              <a:t>메트릭</a:t>
            </a:r>
            <a:r>
              <a:rPr lang="en-US" altLang="ko-KR" sz="1400" dirty="0"/>
              <a:t>, </a:t>
            </a:r>
            <a:r>
              <a:rPr lang="ko-KR" altLang="en-US" sz="1400" dirty="0"/>
              <a:t>예를 들어 코드 복잡도</a:t>
            </a:r>
            <a:r>
              <a:rPr lang="en-US" altLang="ko-KR" sz="1400" dirty="0"/>
              <a:t>, </a:t>
            </a:r>
            <a:r>
              <a:rPr lang="ko-KR" altLang="en-US" sz="1400" dirty="0"/>
              <a:t>결합도</a:t>
            </a:r>
            <a:r>
              <a:rPr lang="en-US" altLang="ko-KR" sz="1400" dirty="0"/>
              <a:t>, </a:t>
            </a:r>
            <a:r>
              <a:rPr lang="ko-KR" altLang="en-US" sz="1400" dirty="0"/>
              <a:t>라인 수와 같은 </a:t>
            </a:r>
            <a:br>
              <a:rPr lang="en-US" altLang="ko-KR" sz="1400" dirty="0"/>
            </a:br>
            <a:r>
              <a:rPr lang="ko-KR" altLang="en-US" sz="1400" dirty="0"/>
              <a:t>데이터를 기반으로 결함 여부를 학습함 </a:t>
            </a:r>
            <a:r>
              <a:rPr lang="en-US" altLang="ko-KR" sz="1400" dirty="0"/>
              <a:t>=&gt; </a:t>
            </a:r>
            <a:r>
              <a:rPr lang="ko-KR" altLang="en-US" sz="1400" dirty="0"/>
              <a:t>결함이 포함될 가능성이 높은 소프트웨어 모듈을 예측</a:t>
            </a:r>
            <a:endParaRPr lang="en-US" altLang="ko-KR" sz="1400" dirty="0"/>
          </a:p>
          <a:p>
            <a:pPr marL="0" marR="0" indent="0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dirty="0"/>
          </a:p>
          <a:p>
            <a:pPr fontAlgn="base">
              <a:lnSpc>
                <a:spcPct val="160000"/>
              </a:lnSpc>
            </a:pPr>
            <a:r>
              <a:rPr lang="ko-KR" altLang="en-US" sz="1600" kern="0" spc="0" dirty="0">
                <a:solidFill>
                  <a:srgbClr val="000000"/>
                </a:solidFill>
                <a:effectLst/>
                <a:ea typeface="한양신명조"/>
              </a:rPr>
              <a:t>결함 예측의 정확도를 높이기 위한 다양한 기법이 개발되며</a:t>
            </a:r>
            <a:endParaRPr lang="en-US" altLang="ko-KR" sz="1600" kern="0" spc="0" dirty="0">
              <a:solidFill>
                <a:srgbClr val="000000"/>
              </a:solidFill>
              <a:effectLst/>
              <a:ea typeface="한양신명조"/>
            </a:endParaRPr>
          </a:p>
          <a:p>
            <a:pPr fontAlgn="base">
              <a:lnSpc>
                <a:spcPct val="160000"/>
              </a:lnSpc>
            </a:pPr>
            <a:r>
              <a:rPr lang="ko-KR" altLang="en-US" sz="1600" kern="0" spc="0" dirty="0">
                <a:solidFill>
                  <a:srgbClr val="000000"/>
                </a:solidFill>
                <a:effectLst/>
                <a:ea typeface="한양신명조"/>
              </a:rPr>
              <a:t>성능을 최적화하는 방법이 중요한 연구 주제로 떠오르고 있음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ea typeface="한양신명조"/>
              </a:rPr>
              <a:t>.</a:t>
            </a:r>
            <a:endParaRPr lang="ko-KR" altLang="en-US" sz="1600" kern="0" spc="0" dirty="0">
              <a:solidFill>
                <a:srgbClr val="000000"/>
              </a:solidFill>
              <a:effectLst/>
            </a:endParaRPr>
          </a:p>
          <a:p>
            <a:pPr marL="0" marR="0" indent="0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800" b="1" kern="0" spc="0" dirty="0">
              <a:solidFill>
                <a:srgbClr val="000000"/>
              </a:solidFill>
              <a:effectLst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38A1C06D-E40C-12FF-085B-9FA9E1A4F3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035" y="2051802"/>
            <a:ext cx="4138863" cy="4157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474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4,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F6E5F64-C530-4917-A4C3-74BC96F3D0EB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74EE527-986D-617A-D096-16CC643D4DB8}"/>
              </a:ext>
            </a:extLst>
          </p:cNvPr>
          <p:cNvSpPr/>
          <p:nvPr/>
        </p:nvSpPr>
        <p:spPr>
          <a:xfrm>
            <a:off x="10313581" y="6606362"/>
            <a:ext cx="1828800" cy="1842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206E190-66B5-2581-9627-379C01B01F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5702" y="6044339"/>
            <a:ext cx="750000" cy="75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5F15602-2001-6842-104C-CADCD0BCA8DA}"/>
              </a:ext>
            </a:extLst>
          </p:cNvPr>
          <p:cNvSpPr txBox="1"/>
          <p:nvPr/>
        </p:nvSpPr>
        <p:spPr>
          <a:xfrm>
            <a:off x="902868" y="194432"/>
            <a:ext cx="39020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</a:rPr>
              <a:t>실험 결과 및 분석</a:t>
            </a:r>
            <a:endParaRPr lang="ko-KR" altLang="en-US" sz="3600" spc="-15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319063-7DC5-E712-7BCA-AB28B597D6A8}"/>
              </a:ext>
            </a:extLst>
          </p:cNvPr>
          <p:cNvSpPr txBox="1"/>
          <p:nvPr/>
        </p:nvSpPr>
        <p:spPr>
          <a:xfrm>
            <a:off x="362783" y="1267802"/>
            <a:ext cx="46217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모델과 최적화 기법 간 상호작용</a:t>
            </a:r>
            <a:endParaRPr lang="ko-KR" altLang="en-US" sz="2400" spc="-150" dirty="0">
              <a:solidFill>
                <a:srgbClr val="393939"/>
              </a:solidFill>
            </a:endParaRPr>
          </a:p>
        </p:txBody>
      </p:sp>
      <p:pic>
        <p:nvPicPr>
          <p:cNvPr id="3" name="Picture 7">
            <a:extLst>
              <a:ext uri="{FF2B5EF4-FFF2-40B4-BE49-F238E27FC236}">
                <a16:creationId xmlns:a16="http://schemas.microsoft.com/office/drawing/2014/main" id="{114F47A4-75AB-77AD-2722-3D44550BB0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2868" y="2236509"/>
            <a:ext cx="5040122" cy="3353689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B45B8F97-F932-3F32-EBFA-6BB4E66914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5268" y="2388909"/>
            <a:ext cx="5040122" cy="3353689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158327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4,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F6E5F64-C530-4917-A4C3-74BC96F3D0EB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74EE527-986D-617A-D096-16CC643D4DB8}"/>
              </a:ext>
            </a:extLst>
          </p:cNvPr>
          <p:cNvSpPr/>
          <p:nvPr/>
        </p:nvSpPr>
        <p:spPr>
          <a:xfrm>
            <a:off x="10313581" y="6606362"/>
            <a:ext cx="1828800" cy="1842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206E190-66B5-2581-9627-379C01B01F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5702" y="6044339"/>
            <a:ext cx="750000" cy="75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5F15602-2001-6842-104C-CADCD0BCA8DA}"/>
              </a:ext>
            </a:extLst>
          </p:cNvPr>
          <p:cNvSpPr txBox="1"/>
          <p:nvPr/>
        </p:nvSpPr>
        <p:spPr>
          <a:xfrm>
            <a:off x="902868" y="194432"/>
            <a:ext cx="39020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</a:rPr>
              <a:t>실험 결과 및 분석</a:t>
            </a:r>
            <a:endParaRPr lang="ko-KR" altLang="en-US" sz="3600" spc="-15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319063-7DC5-E712-7BCA-AB28B597D6A8}"/>
              </a:ext>
            </a:extLst>
          </p:cNvPr>
          <p:cNvSpPr txBox="1"/>
          <p:nvPr/>
        </p:nvSpPr>
        <p:spPr>
          <a:xfrm>
            <a:off x="362783" y="1267802"/>
            <a:ext cx="2249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주요 관찰 결과</a:t>
            </a:r>
            <a:endParaRPr lang="ko-KR" altLang="en-US" sz="2400" spc="-150" dirty="0">
              <a:solidFill>
                <a:srgbClr val="393939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F6FC479-05CD-192A-A29F-0638B38EB2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591" y="2185781"/>
            <a:ext cx="5209931" cy="318776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430B446-C3E3-578A-8D0E-FE6898BDB83A}"/>
              </a:ext>
            </a:extLst>
          </p:cNvPr>
          <p:cNvSpPr txBox="1"/>
          <p:nvPr/>
        </p:nvSpPr>
        <p:spPr>
          <a:xfrm>
            <a:off x="5656522" y="1076960"/>
            <a:ext cx="6103088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1" dirty="0" err="1"/>
              <a:t>모델별</a:t>
            </a:r>
            <a:r>
              <a:rPr lang="ko-KR" altLang="en-US" sz="1200" b="1" dirty="0"/>
              <a:t> 분석</a:t>
            </a:r>
            <a:endParaRPr lang="ko-KR" altLang="en-US" sz="1200" dirty="0"/>
          </a:p>
          <a:p>
            <a:pPr>
              <a:buFont typeface="+mj-lt"/>
              <a:buAutoNum type="arabicPeriod"/>
            </a:pPr>
            <a:r>
              <a:rPr lang="en-US" altLang="ko-KR" sz="1200" b="1" dirty="0"/>
              <a:t>Gradient Boosting</a:t>
            </a:r>
            <a:endParaRPr lang="ko-KR" altLang="en-US" sz="1200" dirty="0"/>
          </a:p>
          <a:p>
            <a:pPr marL="742950" lvl="1" indent="-285750">
              <a:buFont typeface="+mj-lt"/>
              <a:buAutoNum type="arabicPeriod"/>
            </a:pPr>
            <a:r>
              <a:rPr lang="en-US" altLang="ko-KR" sz="1200" dirty="0"/>
              <a:t>Genetic Algorithm</a:t>
            </a:r>
            <a:r>
              <a:rPr lang="ko-KR" altLang="en-US" sz="1200" dirty="0"/>
              <a:t>을 적용했을 때 </a:t>
            </a:r>
            <a:r>
              <a:rPr lang="en-US" altLang="ko-KR" sz="1200" b="1" dirty="0"/>
              <a:t>Accuracy 0.947</a:t>
            </a:r>
            <a:r>
              <a:rPr lang="en-US" altLang="ko-KR" sz="1200" dirty="0"/>
              <a:t>, </a:t>
            </a:r>
            <a:r>
              <a:rPr lang="en-US" altLang="ko-KR" sz="1200" b="1" dirty="0"/>
              <a:t>F1 Score 0.947</a:t>
            </a:r>
            <a:r>
              <a:rPr lang="en-US" altLang="ko-KR" sz="1200" dirty="0"/>
              <a:t>, </a:t>
            </a:r>
            <a:r>
              <a:rPr lang="en-US" altLang="ko-KR" sz="1200" b="1" dirty="0"/>
              <a:t>AUC 0.9698</a:t>
            </a:r>
            <a:r>
              <a:rPr lang="ko-KR" altLang="en-US" sz="1200" dirty="0"/>
              <a:t>로 최고 성능을 달성했습니다</a:t>
            </a:r>
            <a:r>
              <a:rPr lang="en-US" altLang="ko-KR" sz="1200" dirty="0"/>
              <a:t>.</a:t>
            </a:r>
          </a:p>
          <a:p>
            <a:pPr marL="742950" lvl="1" indent="-285750">
              <a:buFont typeface="+mj-lt"/>
              <a:buAutoNum type="arabicPeriod"/>
            </a:pPr>
            <a:r>
              <a:rPr lang="ko-KR" altLang="en-US" sz="1200" dirty="0"/>
              <a:t>이는 복잡한 </a:t>
            </a:r>
            <a:r>
              <a:rPr lang="ko-KR" altLang="en-US" sz="1200" dirty="0" err="1"/>
              <a:t>하이퍼파라미터</a:t>
            </a:r>
            <a:r>
              <a:rPr lang="ko-KR" altLang="en-US" sz="1200" dirty="0"/>
              <a:t> 공간에서도 </a:t>
            </a:r>
            <a:r>
              <a:rPr lang="en-US" altLang="ko-KR" sz="1200" dirty="0"/>
              <a:t>Genetic Algorithm</a:t>
            </a:r>
            <a:r>
              <a:rPr lang="ko-KR" altLang="en-US" sz="1200" dirty="0"/>
              <a:t>이 효과적으로 전역 최적화를 수행했음을 보여줍니다</a:t>
            </a:r>
            <a:r>
              <a:rPr lang="en-US" altLang="ko-KR" sz="1200" dirty="0"/>
              <a:t>.</a:t>
            </a:r>
          </a:p>
          <a:p>
            <a:pPr>
              <a:buFont typeface="+mj-lt"/>
              <a:buAutoNum type="arabicPeriod"/>
            </a:pPr>
            <a:r>
              <a:rPr lang="en-US" altLang="ko-KR" sz="1200" b="1" dirty="0" err="1"/>
              <a:t>CatBoost</a:t>
            </a:r>
            <a:endParaRPr lang="ko-KR" altLang="en-US" sz="1200" dirty="0"/>
          </a:p>
          <a:p>
            <a:pPr marL="742950" lvl="1" indent="-285750">
              <a:buFont typeface="+mj-lt"/>
              <a:buAutoNum type="arabicPeriod"/>
            </a:pPr>
            <a:r>
              <a:rPr lang="en-US" altLang="ko-KR" sz="1200" dirty="0"/>
              <a:t>Genetic Algorithm</a:t>
            </a:r>
            <a:r>
              <a:rPr lang="ko-KR" altLang="en-US" sz="1200" dirty="0"/>
              <a:t>을 적용했을 때 </a:t>
            </a:r>
            <a:r>
              <a:rPr lang="en-US" altLang="ko-KR" sz="1200" b="1" dirty="0"/>
              <a:t>F1 Score 0.9408</a:t>
            </a:r>
            <a:r>
              <a:rPr lang="en-US" altLang="ko-KR" sz="1200" dirty="0"/>
              <a:t>, </a:t>
            </a:r>
            <a:r>
              <a:rPr lang="en-US" altLang="ko-KR" sz="1200" b="1" dirty="0"/>
              <a:t>AUC 0.9733</a:t>
            </a:r>
            <a:r>
              <a:rPr lang="ko-KR" altLang="en-US" sz="1200" dirty="0"/>
              <a:t>로 최고 성능을 기록했습니다</a:t>
            </a:r>
            <a:r>
              <a:rPr lang="en-US" altLang="ko-KR" sz="1200" dirty="0"/>
              <a:t>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altLang="ko-KR" sz="1200" dirty="0"/>
              <a:t>Bayesian Search</a:t>
            </a:r>
            <a:r>
              <a:rPr lang="ko-KR" altLang="en-US" sz="1200" dirty="0"/>
              <a:t>도 </a:t>
            </a:r>
            <a:r>
              <a:rPr lang="en-US" altLang="ko-KR" sz="1200" b="1" dirty="0"/>
              <a:t>F1 Score 0.9268</a:t>
            </a:r>
            <a:r>
              <a:rPr lang="en-US" altLang="ko-KR" sz="1200" dirty="0"/>
              <a:t>, </a:t>
            </a:r>
            <a:r>
              <a:rPr lang="en-US" altLang="ko-KR" sz="1200" b="1" dirty="0"/>
              <a:t>AUC 0.9697</a:t>
            </a:r>
            <a:r>
              <a:rPr lang="ko-KR" altLang="en-US" sz="1200" dirty="0"/>
              <a:t>로 우수한 성능을 보였으나</a:t>
            </a:r>
            <a:r>
              <a:rPr lang="en-US" altLang="ko-KR" sz="1200" dirty="0"/>
              <a:t>, Genetic Algorithm</a:t>
            </a:r>
            <a:r>
              <a:rPr lang="ko-KR" altLang="en-US" sz="1200" dirty="0"/>
              <a:t>의 결과에는 미치지 못했습니다</a:t>
            </a:r>
            <a:r>
              <a:rPr lang="en-US" altLang="ko-KR" sz="1200" dirty="0"/>
              <a:t>.</a:t>
            </a:r>
          </a:p>
          <a:p>
            <a:pPr>
              <a:buFont typeface="+mj-lt"/>
              <a:buAutoNum type="arabicPeriod"/>
            </a:pPr>
            <a:r>
              <a:rPr lang="en-US" altLang="ko-KR" sz="1200" b="1" dirty="0" err="1"/>
              <a:t>LightGBM</a:t>
            </a:r>
            <a:endParaRPr lang="ko-KR" altLang="en-US" sz="1200" dirty="0"/>
          </a:p>
          <a:p>
            <a:pPr marL="742950" lvl="1" indent="-285750">
              <a:buFont typeface="+mj-lt"/>
              <a:buAutoNum type="arabicPeriod"/>
            </a:pPr>
            <a:r>
              <a:rPr lang="en-US" altLang="ko-KR" sz="1200" dirty="0"/>
              <a:t>Genetic Algorithm</a:t>
            </a:r>
            <a:r>
              <a:rPr lang="ko-KR" altLang="en-US" sz="1200" dirty="0"/>
              <a:t>이 </a:t>
            </a:r>
            <a:r>
              <a:rPr lang="en-US" altLang="ko-KR" sz="1200" b="1" dirty="0"/>
              <a:t>Accuracy 0.9402</a:t>
            </a:r>
            <a:r>
              <a:rPr lang="en-US" altLang="ko-KR" sz="1200" dirty="0"/>
              <a:t>, </a:t>
            </a:r>
            <a:r>
              <a:rPr lang="en-US" altLang="ko-KR" sz="1200" b="1" dirty="0"/>
              <a:t>F1 Score 0.9392</a:t>
            </a:r>
            <a:r>
              <a:rPr lang="ko-KR" altLang="en-US" sz="1200" dirty="0"/>
              <a:t>로 가장 높은 성능을 보였습니다</a:t>
            </a:r>
            <a:r>
              <a:rPr lang="en-US" altLang="ko-KR" sz="1200" dirty="0"/>
              <a:t>.</a:t>
            </a:r>
          </a:p>
          <a:p>
            <a:pPr marL="742950" lvl="1" indent="-285750">
              <a:buFont typeface="+mj-lt"/>
              <a:buAutoNum type="arabicPeriod"/>
            </a:pPr>
            <a:r>
              <a:rPr lang="ko-KR" altLang="en-US" sz="1200" dirty="0"/>
              <a:t>반면</a:t>
            </a:r>
            <a:r>
              <a:rPr lang="en-US" altLang="ko-KR" sz="1200" dirty="0"/>
              <a:t>, Grid Search</a:t>
            </a:r>
            <a:r>
              <a:rPr lang="ko-KR" altLang="en-US" sz="1200" dirty="0"/>
              <a:t>는 </a:t>
            </a:r>
            <a:r>
              <a:rPr lang="en-US" altLang="ko-KR" sz="1200" b="1" dirty="0"/>
              <a:t>Accuracy 0.9195</a:t>
            </a:r>
            <a:r>
              <a:rPr lang="en-US" altLang="ko-KR" sz="1200" dirty="0"/>
              <a:t>, </a:t>
            </a:r>
            <a:r>
              <a:rPr lang="en-US" altLang="ko-KR" sz="1200" b="1" dirty="0"/>
              <a:t>F1 Score 0.9171</a:t>
            </a:r>
            <a:r>
              <a:rPr lang="ko-KR" altLang="en-US" sz="1200" dirty="0"/>
              <a:t>로 상대적으로 낮은 성능을 기록하며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LightGBM</a:t>
            </a:r>
            <a:r>
              <a:rPr lang="ko-KR" altLang="en-US" sz="1200" dirty="0"/>
              <a:t>의 빠른 학습 특성과 </a:t>
            </a:r>
            <a:r>
              <a:rPr lang="en-US" altLang="ko-KR" sz="1200" dirty="0"/>
              <a:t>Grid Search</a:t>
            </a:r>
            <a:r>
              <a:rPr lang="ko-KR" altLang="en-US" sz="1200" dirty="0"/>
              <a:t>가 잘 맞지 않았음을 보여줍니다</a:t>
            </a:r>
            <a:r>
              <a:rPr lang="en-US" altLang="ko-KR" sz="1200" dirty="0"/>
              <a:t>.</a:t>
            </a:r>
          </a:p>
          <a:p>
            <a:pPr>
              <a:buFont typeface="+mj-lt"/>
              <a:buAutoNum type="arabicPeriod"/>
            </a:pPr>
            <a:r>
              <a:rPr lang="en-US" altLang="ko-KR" sz="1200" b="1" dirty="0" err="1"/>
              <a:t>XGBoost</a:t>
            </a:r>
            <a:endParaRPr lang="ko-KR" altLang="en-US" sz="1200" dirty="0"/>
          </a:p>
          <a:p>
            <a:pPr marL="742950" lvl="1" indent="-285750">
              <a:buFont typeface="+mj-lt"/>
              <a:buAutoNum type="arabicPeriod"/>
            </a:pPr>
            <a:r>
              <a:rPr lang="en-US" altLang="ko-KR" sz="1200" dirty="0"/>
              <a:t>Genetic Algorithm</a:t>
            </a:r>
            <a:r>
              <a:rPr lang="ko-KR" altLang="en-US" sz="1200" dirty="0"/>
              <a:t>이 </a:t>
            </a:r>
            <a:r>
              <a:rPr lang="en-US" altLang="ko-KR" sz="1200" b="1" dirty="0"/>
              <a:t>Accuracy 0.9362</a:t>
            </a:r>
            <a:r>
              <a:rPr lang="en-US" altLang="ko-KR" sz="1200" dirty="0"/>
              <a:t>, </a:t>
            </a:r>
            <a:r>
              <a:rPr lang="en-US" altLang="ko-KR" sz="1200" b="1" dirty="0"/>
              <a:t>F1 Score 0.937</a:t>
            </a:r>
            <a:r>
              <a:rPr lang="en-US" altLang="ko-KR" sz="1200" dirty="0"/>
              <a:t>, </a:t>
            </a:r>
            <a:r>
              <a:rPr lang="en-US" altLang="ko-KR" sz="1200" b="1" dirty="0"/>
              <a:t>AUC 0.9615</a:t>
            </a:r>
            <a:r>
              <a:rPr lang="ko-KR" altLang="en-US" sz="1200" dirty="0"/>
              <a:t>로 최고의 성능을 보였습니다</a:t>
            </a:r>
            <a:r>
              <a:rPr lang="en-US" altLang="ko-KR" sz="1200" dirty="0"/>
              <a:t>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altLang="ko-KR" sz="1200" dirty="0" err="1"/>
              <a:t>XGBoost</a:t>
            </a:r>
            <a:r>
              <a:rPr lang="ko-KR" altLang="en-US" sz="1200" dirty="0"/>
              <a:t>는 복잡한 </a:t>
            </a:r>
            <a:r>
              <a:rPr lang="ko-KR" altLang="en-US" sz="1200" dirty="0" err="1"/>
              <a:t>하이퍼파라미터를</a:t>
            </a:r>
            <a:r>
              <a:rPr lang="ko-KR" altLang="en-US" sz="1200" dirty="0"/>
              <a:t> 가지고 있음에도</a:t>
            </a:r>
            <a:r>
              <a:rPr lang="en-US" altLang="ko-KR" sz="1200" dirty="0"/>
              <a:t>, Genetic Algorithm</a:t>
            </a:r>
            <a:r>
              <a:rPr lang="ko-KR" altLang="en-US" sz="1200" dirty="0"/>
              <a:t>이 최적화에 효과적임을 확인할 수 있었습니다</a:t>
            </a:r>
            <a:r>
              <a:rPr lang="en-US" altLang="ko-KR" sz="1200" dirty="0"/>
              <a:t>.</a:t>
            </a:r>
          </a:p>
          <a:p>
            <a:pPr>
              <a:buFont typeface="+mj-lt"/>
              <a:buAutoNum type="arabicPeriod"/>
            </a:pPr>
            <a:r>
              <a:rPr lang="en-US" altLang="ko-KR" sz="1200" b="1" dirty="0" err="1"/>
              <a:t>ExtraTree</a:t>
            </a:r>
            <a:endParaRPr lang="ko-KR" altLang="en-US" sz="1200" dirty="0"/>
          </a:p>
          <a:p>
            <a:pPr marL="742950" lvl="1" indent="-285750">
              <a:buFont typeface="+mj-lt"/>
              <a:buAutoNum type="arabicPeriod"/>
            </a:pPr>
            <a:r>
              <a:rPr lang="en-US" altLang="ko-KR" sz="1200" dirty="0"/>
              <a:t>Genetic Algorithm</a:t>
            </a:r>
            <a:r>
              <a:rPr lang="ko-KR" altLang="en-US" sz="1200" dirty="0"/>
              <a:t>이 </a:t>
            </a:r>
            <a:r>
              <a:rPr lang="en-US" altLang="ko-KR" sz="1200" b="1" dirty="0"/>
              <a:t>Accuracy 0.9279</a:t>
            </a:r>
            <a:r>
              <a:rPr lang="en-US" altLang="ko-KR" sz="1200" dirty="0"/>
              <a:t>, </a:t>
            </a:r>
            <a:r>
              <a:rPr lang="en-US" altLang="ko-KR" sz="1200" b="1" dirty="0"/>
              <a:t>F1 Score 0.9298</a:t>
            </a:r>
            <a:r>
              <a:rPr lang="en-US" altLang="ko-KR" sz="1200" dirty="0"/>
              <a:t>, </a:t>
            </a:r>
            <a:r>
              <a:rPr lang="en-US" altLang="ko-KR" sz="1200" b="1" dirty="0"/>
              <a:t>AUC 0.9602</a:t>
            </a:r>
            <a:r>
              <a:rPr lang="ko-KR" altLang="en-US" sz="1200" dirty="0"/>
              <a:t>로 최고 성능을 기록했습니다</a:t>
            </a:r>
            <a:r>
              <a:rPr lang="en-US" altLang="ko-KR" sz="1200" dirty="0"/>
              <a:t>.</a:t>
            </a:r>
          </a:p>
          <a:p>
            <a:pPr marL="742950" lvl="1" indent="-285750">
              <a:buFont typeface="+mj-lt"/>
              <a:buAutoNum type="arabicPeriod"/>
            </a:pPr>
            <a:r>
              <a:rPr lang="ko-KR" altLang="en-US" sz="1200" dirty="0"/>
              <a:t>단</a:t>
            </a:r>
            <a:r>
              <a:rPr lang="en-US" altLang="ko-KR" sz="1200" dirty="0"/>
              <a:t>, Grid Search</a:t>
            </a:r>
            <a:r>
              <a:rPr lang="ko-KR" altLang="en-US" sz="1200" dirty="0"/>
              <a:t>와 </a:t>
            </a:r>
            <a:r>
              <a:rPr lang="en-US" altLang="ko-KR" sz="1200" dirty="0"/>
              <a:t>Random Search</a:t>
            </a:r>
            <a:r>
              <a:rPr lang="ko-KR" altLang="en-US" sz="1200" dirty="0"/>
              <a:t>도 유사한 성능을 보여</a:t>
            </a:r>
            <a:r>
              <a:rPr lang="en-US" altLang="ko-KR" sz="1200" dirty="0"/>
              <a:t>, </a:t>
            </a:r>
            <a:r>
              <a:rPr lang="ko-KR" altLang="en-US" sz="1200" dirty="0"/>
              <a:t>단순한 탐색 기법에서도 최적화가 가능함을 보여줍니다</a:t>
            </a:r>
            <a:r>
              <a:rPr lang="en-US" altLang="ko-KR" sz="1200" dirty="0"/>
              <a:t>.</a:t>
            </a:r>
          </a:p>
          <a:p>
            <a:pPr>
              <a:buFont typeface="+mj-lt"/>
              <a:buAutoNum type="arabicPeriod"/>
            </a:pPr>
            <a:r>
              <a:rPr lang="en-US" altLang="ko-KR" sz="1200" b="1" dirty="0" err="1"/>
              <a:t>Adaboost</a:t>
            </a:r>
            <a:endParaRPr lang="ko-KR" altLang="en-US" sz="1200" dirty="0"/>
          </a:p>
          <a:p>
            <a:pPr marL="742950" lvl="1" indent="-285750">
              <a:buFont typeface="+mj-lt"/>
              <a:buAutoNum type="arabicPeriod"/>
            </a:pPr>
            <a:r>
              <a:rPr lang="en-US" altLang="ko-KR" sz="1200" dirty="0"/>
              <a:t>Genetic Algorithm</a:t>
            </a:r>
            <a:r>
              <a:rPr lang="ko-KR" altLang="en-US" sz="1200" dirty="0"/>
              <a:t>이 </a:t>
            </a:r>
            <a:r>
              <a:rPr lang="en-US" altLang="ko-KR" sz="1200" b="1" dirty="0"/>
              <a:t>Accuracy 0.9235</a:t>
            </a:r>
            <a:r>
              <a:rPr lang="en-US" altLang="ko-KR" sz="1200" dirty="0"/>
              <a:t>, </a:t>
            </a:r>
            <a:r>
              <a:rPr lang="en-US" altLang="ko-KR" sz="1200" b="1" dirty="0"/>
              <a:t>F1 Score 0.9223</a:t>
            </a:r>
            <a:r>
              <a:rPr lang="ko-KR" altLang="en-US" sz="1200" dirty="0"/>
              <a:t>로 최고 성능을 기록하며</a:t>
            </a:r>
            <a:r>
              <a:rPr lang="en-US" altLang="ko-KR" sz="1200" dirty="0"/>
              <a:t>, </a:t>
            </a:r>
            <a:r>
              <a:rPr lang="ko-KR" altLang="en-US" sz="1200" dirty="0"/>
              <a:t>다른 기법 대비 뚜렷한 성능 향상을 보였습니다</a:t>
            </a:r>
            <a:r>
              <a:rPr lang="en-US" altLang="ko-KR" sz="1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5220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5,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F6E5F64-C530-4917-A4C3-74BC96F3D0EB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74EE527-986D-617A-D096-16CC643D4DB8}"/>
              </a:ext>
            </a:extLst>
          </p:cNvPr>
          <p:cNvSpPr/>
          <p:nvPr/>
        </p:nvSpPr>
        <p:spPr>
          <a:xfrm>
            <a:off x="10313581" y="6606362"/>
            <a:ext cx="1828800" cy="1842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206E190-66B5-2581-9627-379C01B01F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5702" y="6044339"/>
            <a:ext cx="750000" cy="75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5F15602-2001-6842-104C-CADCD0BCA8DA}"/>
              </a:ext>
            </a:extLst>
          </p:cNvPr>
          <p:cNvSpPr txBox="1"/>
          <p:nvPr/>
        </p:nvSpPr>
        <p:spPr>
          <a:xfrm>
            <a:off x="902868" y="194432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</a:rPr>
              <a:t>결론</a:t>
            </a:r>
            <a:endParaRPr lang="ko-KR" altLang="en-US" sz="3600" spc="-15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319063-7DC5-E712-7BCA-AB28B597D6A8}"/>
              </a:ext>
            </a:extLst>
          </p:cNvPr>
          <p:cNvSpPr txBox="1"/>
          <p:nvPr/>
        </p:nvSpPr>
        <p:spPr>
          <a:xfrm>
            <a:off x="362783" y="1267802"/>
            <a:ext cx="2249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연구 결과 요약</a:t>
            </a:r>
            <a:endParaRPr lang="ko-KR" altLang="en-US" sz="2400" spc="-150" dirty="0">
              <a:solidFill>
                <a:srgbClr val="393939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71673B-5B7F-2D56-3FFE-1F9A0ED0149C}"/>
              </a:ext>
            </a:extLst>
          </p:cNvPr>
          <p:cNvSpPr txBox="1"/>
          <p:nvPr/>
        </p:nvSpPr>
        <p:spPr>
          <a:xfrm>
            <a:off x="3044772" y="1495467"/>
            <a:ext cx="6102456" cy="8402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+mj-lt"/>
              <a:buAutoNum type="arabicPeriod"/>
            </a:pPr>
            <a:r>
              <a:rPr lang="en-US" altLang="ko-KR" b="1" dirty="0"/>
              <a:t>Genetic Algorithm</a:t>
            </a:r>
            <a:r>
              <a:rPr lang="ko-KR" altLang="en-US" b="1" dirty="0"/>
              <a:t>의 우수성</a:t>
            </a:r>
            <a:endParaRPr lang="ko-KR" altLang="en-US" dirty="0"/>
          </a:p>
          <a:p>
            <a:pPr marL="742950" lvl="1" indent="-285750">
              <a:buFont typeface="+mj-lt"/>
              <a:buAutoNum type="arabicPeriod"/>
            </a:pPr>
            <a:r>
              <a:rPr lang="ko-KR" altLang="en-US" dirty="0"/>
              <a:t>전반적으로</a:t>
            </a:r>
            <a:r>
              <a:rPr lang="en-US" altLang="ko-KR" dirty="0"/>
              <a:t>, Genetic Algorithm</a:t>
            </a:r>
            <a:r>
              <a:rPr lang="ko-KR" altLang="en-US" dirty="0"/>
              <a:t>은 복잡한 모델</a:t>
            </a:r>
            <a:r>
              <a:rPr lang="en-US" altLang="ko-KR" dirty="0"/>
              <a:t>(</a:t>
            </a:r>
            <a:r>
              <a:rPr lang="ko-KR" altLang="en-US" dirty="0"/>
              <a:t>예</a:t>
            </a:r>
            <a:r>
              <a:rPr lang="en-US" altLang="ko-KR" dirty="0"/>
              <a:t>: Gradient Boosting, </a:t>
            </a:r>
            <a:r>
              <a:rPr lang="en-US" altLang="ko-KR" dirty="0" err="1"/>
              <a:t>XGBoost</a:t>
            </a:r>
            <a:r>
              <a:rPr lang="en-US" altLang="ko-KR" dirty="0"/>
              <a:t>, </a:t>
            </a:r>
            <a:r>
              <a:rPr lang="en-US" altLang="ko-KR" dirty="0" err="1"/>
              <a:t>CatBoost</a:t>
            </a:r>
            <a:r>
              <a:rPr lang="en-US" altLang="ko-KR" dirty="0"/>
              <a:t>)</a:t>
            </a:r>
            <a:r>
              <a:rPr lang="ko-KR" altLang="en-US" dirty="0"/>
              <a:t>에서 가장 높은 성능을 기록하였습니다</a:t>
            </a:r>
            <a:r>
              <a:rPr lang="en-US" altLang="ko-KR" dirty="0"/>
              <a:t>.</a:t>
            </a:r>
          </a:p>
          <a:p>
            <a:pPr marL="742950" lvl="1" indent="-285750">
              <a:buFont typeface="+mj-lt"/>
              <a:buAutoNum type="arabicPeriod"/>
            </a:pPr>
            <a:r>
              <a:rPr lang="ko-KR" altLang="en-US" dirty="0"/>
              <a:t>예를 들어</a:t>
            </a:r>
            <a:r>
              <a:rPr lang="en-US" altLang="ko-KR" dirty="0"/>
              <a:t>, Gradient Boosting </a:t>
            </a:r>
            <a:r>
              <a:rPr lang="ko-KR" altLang="en-US" dirty="0"/>
              <a:t>모델에서 </a:t>
            </a:r>
            <a:r>
              <a:rPr lang="en-US" altLang="ko-KR" dirty="0"/>
              <a:t>Genetic Algorithm</a:t>
            </a:r>
            <a:r>
              <a:rPr lang="ko-KR" altLang="en-US" dirty="0"/>
              <a:t>은 </a:t>
            </a:r>
            <a:r>
              <a:rPr lang="en-US" altLang="ko-KR" dirty="0"/>
              <a:t>F1 Score</a:t>
            </a:r>
            <a:r>
              <a:rPr lang="ko-KR" altLang="en-US" dirty="0"/>
              <a:t>와 </a:t>
            </a:r>
            <a:r>
              <a:rPr lang="en-US" altLang="ko-KR" dirty="0"/>
              <a:t>Accuracy </a:t>
            </a:r>
            <a:r>
              <a:rPr lang="ko-KR" altLang="en-US" dirty="0"/>
              <a:t>모두에서 다른 최적화 기법을 압도하며 최상의 결과를 나타냈습니다</a:t>
            </a:r>
            <a:r>
              <a:rPr lang="en-US" altLang="ko-KR" dirty="0"/>
              <a:t>.</a:t>
            </a:r>
          </a:p>
          <a:p>
            <a:pPr marL="742950" lvl="1" indent="-285750">
              <a:buFont typeface="+mj-lt"/>
              <a:buAutoNum type="arabicPeriod"/>
            </a:pPr>
            <a:r>
              <a:rPr lang="ko-KR" altLang="en-US" dirty="0"/>
              <a:t>이는 </a:t>
            </a:r>
            <a:r>
              <a:rPr lang="en-US" altLang="ko-KR" dirty="0"/>
              <a:t>Genetic Algorithm</a:t>
            </a:r>
            <a:r>
              <a:rPr lang="ko-KR" altLang="en-US" dirty="0"/>
              <a:t>이 </a:t>
            </a:r>
            <a:r>
              <a:rPr lang="ko-KR" altLang="en-US" dirty="0" err="1"/>
              <a:t>하이퍼파라미터</a:t>
            </a:r>
            <a:r>
              <a:rPr lang="ko-KR" altLang="en-US" dirty="0"/>
              <a:t> 탐색 공간이 크고 복잡할수록 더욱 효과적으로 작동한다는 점을 보여줍니다</a:t>
            </a:r>
            <a:r>
              <a:rPr lang="en-US" altLang="ko-KR" dirty="0"/>
              <a:t>.</a:t>
            </a:r>
          </a:p>
          <a:p>
            <a:pPr>
              <a:buFont typeface="+mj-lt"/>
              <a:buAutoNum type="arabicPeriod"/>
            </a:pPr>
            <a:r>
              <a:rPr lang="en-US" altLang="ko-KR" b="1" dirty="0"/>
              <a:t>Grid Search</a:t>
            </a:r>
            <a:r>
              <a:rPr lang="ko-KR" altLang="en-US" b="1" dirty="0"/>
              <a:t>의 안정성</a:t>
            </a:r>
            <a:endParaRPr lang="ko-KR" altLang="en-US" dirty="0"/>
          </a:p>
          <a:p>
            <a:pPr marL="742950" lvl="1" indent="-285750">
              <a:buFont typeface="+mj-lt"/>
              <a:buAutoNum type="arabicPeriod"/>
            </a:pPr>
            <a:r>
              <a:rPr lang="en-US" altLang="ko-KR" dirty="0"/>
              <a:t>Grid Search</a:t>
            </a:r>
            <a:r>
              <a:rPr lang="ko-KR" altLang="en-US" dirty="0"/>
              <a:t>는 </a:t>
            </a:r>
            <a:r>
              <a:rPr lang="en-US" altLang="ko-KR" dirty="0" err="1"/>
              <a:t>Adaboost</a:t>
            </a:r>
            <a:r>
              <a:rPr lang="en-US" altLang="ko-KR" dirty="0"/>
              <a:t>, </a:t>
            </a:r>
            <a:r>
              <a:rPr lang="en-US" altLang="ko-KR" dirty="0" err="1"/>
              <a:t>ExtraTree</a:t>
            </a:r>
            <a:r>
              <a:rPr lang="en-US" altLang="ko-KR" dirty="0"/>
              <a:t>, </a:t>
            </a:r>
            <a:r>
              <a:rPr lang="en-US" altLang="ko-KR" dirty="0" err="1"/>
              <a:t>LightGBM</a:t>
            </a:r>
            <a:r>
              <a:rPr lang="ko-KR" altLang="en-US" dirty="0"/>
              <a:t>과 같은 상대적으로 단순한 모델에서 일관된 성능을 보였습니다</a:t>
            </a:r>
            <a:r>
              <a:rPr lang="en-US" altLang="ko-KR" dirty="0"/>
              <a:t>.</a:t>
            </a:r>
          </a:p>
          <a:p>
            <a:pPr marL="742950" lvl="1" indent="-285750">
              <a:buFont typeface="+mj-lt"/>
              <a:buAutoNum type="arabicPeriod"/>
            </a:pPr>
            <a:r>
              <a:rPr lang="ko-KR" altLang="en-US" dirty="0"/>
              <a:t>특히</a:t>
            </a:r>
            <a:r>
              <a:rPr lang="en-US" altLang="ko-KR" dirty="0"/>
              <a:t>, </a:t>
            </a:r>
            <a:r>
              <a:rPr lang="ko-KR" altLang="en-US" dirty="0"/>
              <a:t>모든 </a:t>
            </a:r>
            <a:r>
              <a:rPr lang="ko-KR" altLang="en-US" dirty="0" err="1"/>
              <a:t>하이퍼파라미터</a:t>
            </a:r>
            <a:r>
              <a:rPr lang="ko-KR" altLang="en-US" dirty="0"/>
              <a:t> 조합을 체계적으로 탐색하기 때문에</a:t>
            </a:r>
            <a:r>
              <a:rPr lang="en-US" altLang="ko-KR" dirty="0"/>
              <a:t>, </a:t>
            </a:r>
            <a:r>
              <a:rPr lang="ko-KR" altLang="en-US" dirty="0"/>
              <a:t>단순 모델에서는 높은 신뢰성을 제공하였습니다</a:t>
            </a:r>
            <a:r>
              <a:rPr lang="en-US" altLang="ko-KR" dirty="0"/>
              <a:t>.</a:t>
            </a:r>
          </a:p>
          <a:p>
            <a:pPr marL="742950" lvl="1" indent="-285750">
              <a:buFont typeface="+mj-lt"/>
              <a:buAutoNum type="arabicPeriod"/>
            </a:pPr>
            <a:r>
              <a:rPr lang="ko-KR" altLang="en-US" dirty="0"/>
              <a:t>그러나 복잡한 모델에서는 탐색 비용이 증가하며 성능이 다소 제한적이었습니다</a:t>
            </a:r>
            <a:r>
              <a:rPr lang="en-US" altLang="ko-KR" dirty="0"/>
              <a:t>.</a:t>
            </a:r>
          </a:p>
          <a:p>
            <a:pPr>
              <a:buFont typeface="+mj-lt"/>
              <a:buAutoNum type="arabicPeriod"/>
            </a:pPr>
            <a:r>
              <a:rPr lang="en-US" altLang="ko-KR" b="1" dirty="0"/>
              <a:t>Bayesian Optimization</a:t>
            </a:r>
            <a:r>
              <a:rPr lang="ko-KR" altLang="en-US" b="1" dirty="0"/>
              <a:t>의 효율성</a:t>
            </a:r>
            <a:endParaRPr lang="ko-KR" altLang="en-US" dirty="0"/>
          </a:p>
          <a:p>
            <a:pPr marL="742950" lvl="1" indent="-285750">
              <a:buFont typeface="+mj-lt"/>
              <a:buAutoNum type="arabicPeriod"/>
            </a:pPr>
            <a:r>
              <a:rPr lang="en-US" altLang="ko-KR" dirty="0"/>
              <a:t>Bayesian Optimization</a:t>
            </a:r>
            <a:r>
              <a:rPr lang="ko-KR" altLang="en-US" dirty="0"/>
              <a:t>은 탐색 효율성과 성능 간의 균형을 잘 유지하며</a:t>
            </a:r>
            <a:r>
              <a:rPr lang="en-US" altLang="ko-KR" dirty="0"/>
              <a:t>, </a:t>
            </a:r>
            <a:r>
              <a:rPr lang="ko-KR" altLang="en-US" dirty="0"/>
              <a:t>대부분의 모델에서 안정적인 결과를 보였습니다</a:t>
            </a:r>
            <a:r>
              <a:rPr lang="en-US" altLang="ko-KR" dirty="0"/>
              <a:t>.</a:t>
            </a:r>
          </a:p>
          <a:p>
            <a:pPr marL="742950" lvl="1" indent="-285750">
              <a:buFont typeface="+mj-lt"/>
              <a:buAutoNum type="arabicPeriod"/>
            </a:pPr>
            <a:r>
              <a:rPr lang="ko-KR" altLang="en-US" dirty="0"/>
              <a:t>하지만</a:t>
            </a:r>
            <a:r>
              <a:rPr lang="en-US" altLang="ko-KR" dirty="0"/>
              <a:t>, </a:t>
            </a:r>
            <a:r>
              <a:rPr lang="ko-KR" altLang="en-US" dirty="0"/>
              <a:t>탐색 공간이 매우 크거나 복잡한 경우</a:t>
            </a:r>
            <a:r>
              <a:rPr lang="en-US" altLang="ko-KR" dirty="0"/>
              <a:t>, Genetic Algorithm</a:t>
            </a:r>
            <a:r>
              <a:rPr lang="ko-KR" altLang="en-US" dirty="0"/>
              <a:t>만큼의 최적화 성능을 보이지는 못했습니다</a:t>
            </a:r>
            <a:r>
              <a:rPr lang="en-US" altLang="ko-KR" dirty="0"/>
              <a:t>.</a:t>
            </a:r>
          </a:p>
          <a:p>
            <a:pPr>
              <a:buFont typeface="+mj-lt"/>
              <a:buAutoNum type="arabicPeriod"/>
            </a:pPr>
            <a:r>
              <a:rPr lang="en-US" altLang="ko-KR" b="1" dirty="0"/>
              <a:t>Random Search</a:t>
            </a:r>
            <a:r>
              <a:rPr lang="ko-KR" altLang="en-US" b="1" dirty="0"/>
              <a:t>의 한계</a:t>
            </a:r>
            <a:endParaRPr lang="ko-KR" altLang="en-US" dirty="0"/>
          </a:p>
          <a:p>
            <a:pPr marL="742950" lvl="1" indent="-285750">
              <a:buFont typeface="+mj-lt"/>
              <a:buAutoNum type="arabicPeriod"/>
            </a:pPr>
            <a:r>
              <a:rPr lang="en-US" altLang="ko-KR" dirty="0"/>
              <a:t>Random Search</a:t>
            </a:r>
            <a:r>
              <a:rPr lang="ko-KR" altLang="en-US" dirty="0"/>
              <a:t>는 무작위 탐색 방식의 특성상 성능의 변동성이 크고</a:t>
            </a:r>
            <a:r>
              <a:rPr lang="en-US" altLang="ko-KR" dirty="0"/>
              <a:t>, </a:t>
            </a:r>
            <a:r>
              <a:rPr lang="ko-KR" altLang="en-US" dirty="0"/>
              <a:t>전반적으로 다른 기법에 비해 낮은 성능을 기록하였습니다</a:t>
            </a:r>
            <a:r>
              <a:rPr lang="en-US" altLang="ko-KR" dirty="0"/>
              <a:t>.</a:t>
            </a:r>
          </a:p>
          <a:p>
            <a:pPr marL="742950" lvl="1" indent="-285750">
              <a:buFont typeface="+mj-lt"/>
              <a:buAutoNum type="arabicPeriod"/>
            </a:pPr>
            <a:r>
              <a:rPr lang="ko-KR" altLang="en-US" dirty="0"/>
              <a:t>특히</a:t>
            </a:r>
            <a:r>
              <a:rPr lang="en-US" altLang="ko-KR" dirty="0"/>
              <a:t>, Gradient Boosting</a:t>
            </a:r>
            <a:r>
              <a:rPr lang="ko-KR" altLang="en-US" dirty="0"/>
              <a:t>과 같은 복잡한 모델에서 중요한 </a:t>
            </a:r>
            <a:r>
              <a:rPr lang="ko-KR" altLang="en-US" dirty="0" err="1"/>
              <a:t>하이퍼파라미터</a:t>
            </a:r>
            <a:r>
              <a:rPr lang="ko-KR" altLang="en-US" dirty="0"/>
              <a:t> 조합을 놓치는 경우가 많았습니다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04819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5,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F6E5F64-C530-4917-A4C3-74BC96F3D0EB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74EE527-986D-617A-D096-16CC643D4DB8}"/>
              </a:ext>
            </a:extLst>
          </p:cNvPr>
          <p:cNvSpPr/>
          <p:nvPr/>
        </p:nvSpPr>
        <p:spPr>
          <a:xfrm>
            <a:off x="10313581" y="6606362"/>
            <a:ext cx="1828800" cy="1842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206E190-66B5-2581-9627-379C01B01F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5702" y="6044339"/>
            <a:ext cx="750000" cy="75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5F15602-2001-6842-104C-CADCD0BCA8DA}"/>
              </a:ext>
            </a:extLst>
          </p:cNvPr>
          <p:cNvSpPr txBox="1"/>
          <p:nvPr/>
        </p:nvSpPr>
        <p:spPr>
          <a:xfrm>
            <a:off x="902868" y="194432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</a:rPr>
              <a:t>결론</a:t>
            </a:r>
            <a:endParaRPr lang="ko-KR" altLang="en-US" sz="3600" spc="-15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319063-7DC5-E712-7BCA-AB28B597D6A8}"/>
              </a:ext>
            </a:extLst>
          </p:cNvPr>
          <p:cNvSpPr txBox="1"/>
          <p:nvPr/>
        </p:nvSpPr>
        <p:spPr>
          <a:xfrm>
            <a:off x="362783" y="1267802"/>
            <a:ext cx="18325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연구의 기여</a:t>
            </a:r>
            <a:endParaRPr lang="ko-KR" altLang="en-US" sz="2400" spc="-150" dirty="0">
              <a:solidFill>
                <a:srgbClr val="393939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270F0C-A1D6-E86B-6422-96B1AD245673}"/>
              </a:ext>
            </a:extLst>
          </p:cNvPr>
          <p:cNvSpPr txBox="1"/>
          <p:nvPr/>
        </p:nvSpPr>
        <p:spPr>
          <a:xfrm>
            <a:off x="3020232" y="2657369"/>
            <a:ext cx="614895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ko-KR" b="1" dirty="0"/>
              <a:t>5.2 </a:t>
            </a:r>
            <a:r>
              <a:rPr lang="ko-KR" altLang="en-US" b="1" dirty="0"/>
              <a:t>연구의 기여</a:t>
            </a:r>
            <a:r>
              <a:rPr lang="ko-KR" altLang="en-US" dirty="0"/>
              <a:t>소프트웨어 결함 예측 성능 향상을 위한 실질적 가이드 제공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/>
              <a:t>데이터 특성에 따른 최적화 기법 제안</a:t>
            </a:r>
          </a:p>
        </p:txBody>
      </p:sp>
    </p:spTree>
    <p:extLst>
      <p:ext uri="{BB962C8B-B14F-4D97-AF65-F5344CB8AC3E}">
        <p14:creationId xmlns:p14="http://schemas.microsoft.com/office/powerpoint/2010/main" val="2379179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5,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F6E5F64-C530-4917-A4C3-74BC96F3D0EB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74EE527-986D-617A-D096-16CC643D4DB8}"/>
              </a:ext>
            </a:extLst>
          </p:cNvPr>
          <p:cNvSpPr/>
          <p:nvPr/>
        </p:nvSpPr>
        <p:spPr>
          <a:xfrm>
            <a:off x="10313581" y="6606362"/>
            <a:ext cx="1828800" cy="1842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206E190-66B5-2581-9627-379C01B01F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5702" y="6044339"/>
            <a:ext cx="750000" cy="75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5F15602-2001-6842-104C-CADCD0BCA8DA}"/>
              </a:ext>
            </a:extLst>
          </p:cNvPr>
          <p:cNvSpPr txBox="1"/>
          <p:nvPr/>
        </p:nvSpPr>
        <p:spPr>
          <a:xfrm>
            <a:off x="902868" y="194432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</a:rPr>
              <a:t>결론</a:t>
            </a:r>
            <a:endParaRPr lang="ko-KR" altLang="en-US" sz="3600" spc="-15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319063-7DC5-E712-7BCA-AB28B597D6A8}"/>
              </a:ext>
            </a:extLst>
          </p:cNvPr>
          <p:cNvSpPr txBox="1"/>
          <p:nvPr/>
        </p:nvSpPr>
        <p:spPr>
          <a:xfrm>
            <a:off x="362783" y="1267802"/>
            <a:ext cx="18325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연구의 한계</a:t>
            </a:r>
            <a:endParaRPr lang="ko-KR" altLang="en-US" sz="2400" spc="-150" dirty="0">
              <a:solidFill>
                <a:srgbClr val="393939"/>
              </a:solidFill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F35E5B46-5CCD-04A8-CED2-0D5F82B9CE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22700" y="34290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5.3 연구 한계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데이터셋의 일반화 가능성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특정 모델에 국한된 결과의 한계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5.4 향후 연구 방향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더 다양한 데이터셋 및 모델 적용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딥러닝 기반 최적화와의 비교 연구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6020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80C4291-AA49-4611-97D5-21EC4368F85B}"/>
              </a:ext>
            </a:extLst>
          </p:cNvPr>
          <p:cNvSpPr txBox="1"/>
          <p:nvPr/>
        </p:nvSpPr>
        <p:spPr>
          <a:xfrm>
            <a:off x="5190949" y="2676872"/>
            <a:ext cx="181011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spc="-300" dirty="0">
                <a:solidFill>
                  <a:schemeClr val="bg1"/>
                </a:solidFill>
              </a:rPr>
              <a:t>Q &amp; A</a:t>
            </a:r>
            <a:endParaRPr lang="ko-KR" altLang="en-US" sz="4800" spc="-300" dirty="0">
              <a:solidFill>
                <a:schemeClr val="bg1"/>
              </a:solidFill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1F12AE3B-B2F6-41CB-8089-A3BC3350D683}"/>
              </a:ext>
            </a:extLst>
          </p:cNvPr>
          <p:cNvCxnSpPr>
            <a:cxnSpLocks/>
          </p:cNvCxnSpPr>
          <p:nvPr/>
        </p:nvCxnSpPr>
        <p:spPr>
          <a:xfrm>
            <a:off x="3862055" y="217289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0BDE27BE-D47F-4C86-A8A7-881E337B1B9F}"/>
              </a:ext>
            </a:extLst>
          </p:cNvPr>
          <p:cNvCxnSpPr>
            <a:cxnSpLocks/>
          </p:cNvCxnSpPr>
          <p:nvPr/>
        </p:nvCxnSpPr>
        <p:spPr>
          <a:xfrm>
            <a:off x="3862055" y="401185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8EAF05DF-EE97-4DB1-43CD-2596C78D8D6B}"/>
              </a:ext>
            </a:extLst>
          </p:cNvPr>
          <p:cNvSpPr/>
          <p:nvPr/>
        </p:nvSpPr>
        <p:spPr>
          <a:xfrm>
            <a:off x="10284106" y="6580208"/>
            <a:ext cx="1840375" cy="21413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024F865E-2EA6-D8B5-803E-EAF60DE2DF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5702" y="6044339"/>
            <a:ext cx="750000" cy="75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2833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F6E5F64-C530-4917-A4C3-74BC96F3D0EB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81015EA-1250-346E-909C-8B15EAA78B44}"/>
              </a:ext>
            </a:extLst>
          </p:cNvPr>
          <p:cNvSpPr/>
          <p:nvPr/>
        </p:nvSpPr>
        <p:spPr>
          <a:xfrm>
            <a:off x="10313581" y="6599274"/>
            <a:ext cx="1828800" cy="1842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08D0F39C-28A8-EEB6-B8E4-0B07D2020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5702" y="6044339"/>
            <a:ext cx="750000" cy="75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2FFA1EE-F7DD-894D-4C81-69CFDE32C76E}"/>
              </a:ext>
            </a:extLst>
          </p:cNvPr>
          <p:cNvSpPr txBox="1"/>
          <p:nvPr/>
        </p:nvSpPr>
        <p:spPr>
          <a:xfrm>
            <a:off x="1036668" y="1935817"/>
            <a:ext cx="61024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ko-KR" altLang="en-US" dirty="0"/>
              <a:t> 트리 기반 앙상블 모델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E49BFB-25CB-DFC7-A182-1913CEF37825}"/>
              </a:ext>
            </a:extLst>
          </p:cNvPr>
          <p:cNvSpPr txBox="1"/>
          <p:nvPr/>
        </p:nvSpPr>
        <p:spPr>
          <a:xfrm>
            <a:off x="902868" y="194432"/>
            <a:ext cx="39020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</a:rPr>
              <a:t>연구 배경 및 목적</a:t>
            </a:r>
            <a:endParaRPr lang="ko-KR" altLang="en-US" sz="3600" spc="-150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CBD634C-91FE-3BEC-E2BA-102B77961A08}"/>
              </a:ext>
            </a:extLst>
          </p:cNvPr>
          <p:cNvSpPr txBox="1"/>
          <p:nvPr/>
        </p:nvSpPr>
        <p:spPr>
          <a:xfrm>
            <a:off x="362783" y="1267802"/>
            <a:ext cx="1524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연구 목적</a:t>
            </a:r>
            <a:endParaRPr lang="ko-KR" altLang="en-US" sz="2400" spc="-150" dirty="0">
              <a:solidFill>
                <a:srgbClr val="393939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5FB0E3D-CA0E-8E7E-F14B-63E0153EF943}"/>
              </a:ext>
            </a:extLst>
          </p:cNvPr>
          <p:cNvSpPr txBox="1"/>
          <p:nvPr/>
        </p:nvSpPr>
        <p:spPr>
          <a:xfrm>
            <a:off x="7337238" y="1933220"/>
            <a:ext cx="61024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ko-KR" altLang="en-US" dirty="0"/>
              <a:t> </a:t>
            </a:r>
            <a:r>
              <a:rPr lang="ko-KR" altLang="en-US" dirty="0" err="1"/>
              <a:t>하이퍼파라미터</a:t>
            </a:r>
            <a:r>
              <a:rPr lang="ko-KR" altLang="en-US" dirty="0"/>
              <a:t> 최적화</a:t>
            </a:r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05D88A93-F464-5DA0-830E-EA1269EFB4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9124" y="2552211"/>
            <a:ext cx="3402948" cy="1793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6966115-0DCC-5B35-A807-2B070F45F896}"/>
              </a:ext>
            </a:extLst>
          </p:cNvPr>
          <p:cNvSpPr txBox="1"/>
          <p:nvPr/>
        </p:nvSpPr>
        <p:spPr>
          <a:xfrm>
            <a:off x="1443703" y="2530046"/>
            <a:ext cx="6722390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dirty="0"/>
              <a:t>랜덤 포레스트</a:t>
            </a:r>
            <a:r>
              <a:rPr lang="en-US" altLang="ko-KR" sz="1600" dirty="0"/>
              <a:t>(Random Forest)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dirty="0"/>
              <a:t>엑스트라 트리</a:t>
            </a:r>
            <a:r>
              <a:rPr lang="en-US" altLang="ko-KR" sz="1600" dirty="0"/>
              <a:t>(Extra Trees)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dirty="0" err="1"/>
              <a:t>그라디언트</a:t>
            </a:r>
            <a:r>
              <a:rPr lang="ko-KR" altLang="en-US" sz="1600" dirty="0"/>
              <a:t> </a:t>
            </a:r>
            <a:r>
              <a:rPr lang="ko-KR" altLang="en-US" sz="1600" dirty="0" err="1"/>
              <a:t>부스팅</a:t>
            </a:r>
            <a:r>
              <a:rPr lang="ko-KR" altLang="en-US" sz="1600" dirty="0"/>
              <a:t> 머신</a:t>
            </a:r>
            <a:r>
              <a:rPr lang="en-US" altLang="ko-KR" sz="1600" dirty="0"/>
              <a:t>(GBM)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dirty="0" err="1"/>
              <a:t>XGBoost</a:t>
            </a:r>
            <a:r>
              <a:rPr lang="en-US" altLang="ko-KR" sz="1600" dirty="0"/>
              <a:t>,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dirty="0" err="1"/>
              <a:t>LightGBM</a:t>
            </a:r>
            <a:r>
              <a:rPr lang="en-US" altLang="ko-KR" sz="1600" dirty="0"/>
              <a:t>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dirty="0" err="1"/>
              <a:t>CatBoost</a:t>
            </a:r>
            <a:endParaRPr lang="en-US" altLang="ko-KR" sz="160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dirty="0"/>
              <a:t>AdaBoost</a:t>
            </a:r>
            <a:r>
              <a:rPr lang="ko-KR" altLang="en-US" sz="1600" dirty="0"/>
              <a:t>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CD9C97F-DA45-49BE-A09B-666923C36B7D}"/>
              </a:ext>
            </a:extLst>
          </p:cNvPr>
          <p:cNvSpPr txBox="1"/>
          <p:nvPr/>
        </p:nvSpPr>
        <p:spPr>
          <a:xfrm>
            <a:off x="-507312" y="5294511"/>
            <a:ext cx="672239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/>
              <a:t>여러 개의 결정 트리를 결합하여 </a:t>
            </a:r>
            <a:endParaRPr lang="en-US" altLang="ko-KR" sz="1600" dirty="0"/>
          </a:p>
          <a:p>
            <a:pPr algn="ctr"/>
            <a:r>
              <a:rPr lang="ko-KR" altLang="en-US" sz="1600" dirty="0"/>
              <a:t>최종 예측을 산출하는 기법으로</a:t>
            </a:r>
            <a:r>
              <a:rPr lang="en-US" altLang="ko-KR" sz="1600" dirty="0"/>
              <a:t>, </a:t>
            </a:r>
          </a:p>
          <a:p>
            <a:pPr algn="ctr"/>
            <a:r>
              <a:rPr lang="ko-KR" altLang="en-US" sz="1600" dirty="0"/>
              <a:t>특히 불균형 데이터나 </a:t>
            </a:r>
            <a:r>
              <a:rPr lang="ko-KR" altLang="en-US" sz="1600" dirty="0" err="1"/>
              <a:t>결측치가</a:t>
            </a:r>
            <a:r>
              <a:rPr lang="ko-KR" altLang="en-US" sz="1600" dirty="0"/>
              <a:t> 포함된 </a:t>
            </a:r>
            <a:endParaRPr lang="en-US" altLang="ko-KR" sz="1600" dirty="0"/>
          </a:p>
          <a:p>
            <a:pPr algn="ctr"/>
            <a:r>
              <a:rPr lang="ko-KR" altLang="en-US" sz="1600" dirty="0"/>
              <a:t>데이터에서 높은 내성을 보임</a:t>
            </a:r>
          </a:p>
        </p:txBody>
      </p:sp>
      <p:sp>
        <p:nvSpPr>
          <p:cNvPr id="22" name="화살표: 아래쪽 21">
            <a:extLst>
              <a:ext uri="{FF2B5EF4-FFF2-40B4-BE49-F238E27FC236}">
                <a16:creationId xmlns:a16="http://schemas.microsoft.com/office/drawing/2014/main" id="{E900821E-C2BB-AC2C-0F9E-EAAEA59B360E}"/>
              </a:ext>
            </a:extLst>
          </p:cNvPr>
          <p:cNvSpPr/>
          <p:nvPr/>
        </p:nvSpPr>
        <p:spPr>
          <a:xfrm>
            <a:off x="2622184" y="4498042"/>
            <a:ext cx="231699" cy="64435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1763AA9-7112-581A-8E76-227C685D86E3}"/>
              </a:ext>
            </a:extLst>
          </p:cNvPr>
          <p:cNvSpPr txBox="1"/>
          <p:nvPr/>
        </p:nvSpPr>
        <p:spPr>
          <a:xfrm>
            <a:off x="6746498" y="4555449"/>
            <a:ext cx="697036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dirty="0"/>
              <a:t>그리드 </a:t>
            </a:r>
            <a:r>
              <a:rPr lang="ko-KR" altLang="en-US" sz="1100" dirty="0" err="1"/>
              <a:t>서치</a:t>
            </a:r>
            <a:r>
              <a:rPr lang="en-US" altLang="ko-KR" sz="1100" dirty="0"/>
              <a:t>(Grid Search), </a:t>
            </a:r>
            <a:r>
              <a:rPr lang="ko-KR" altLang="en-US" sz="1100" dirty="0"/>
              <a:t>랜덤 </a:t>
            </a:r>
            <a:r>
              <a:rPr lang="ko-KR" altLang="en-US" sz="1100" dirty="0" err="1"/>
              <a:t>서치</a:t>
            </a:r>
            <a:r>
              <a:rPr lang="en-US" altLang="ko-KR" sz="1100" dirty="0"/>
              <a:t>(Random Search), </a:t>
            </a:r>
          </a:p>
          <a:p>
            <a:r>
              <a:rPr lang="ko-KR" altLang="en-US" sz="1100" dirty="0"/>
              <a:t>베이지안 최적화</a:t>
            </a:r>
            <a:r>
              <a:rPr lang="en-US" altLang="ko-KR" sz="1100" dirty="0"/>
              <a:t>(Bayesian Optimization), </a:t>
            </a:r>
            <a:r>
              <a:rPr lang="ko-KR" altLang="en-US" sz="1100" dirty="0"/>
              <a:t>유전 알고리즘</a:t>
            </a:r>
            <a:r>
              <a:rPr lang="en-US" altLang="ko-KR" sz="1100" dirty="0"/>
              <a:t>(Genetic Algorithm)</a:t>
            </a:r>
            <a:endParaRPr lang="ko-KR" altLang="en-US" sz="11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AEF53D2-23FF-F3BB-DF2A-16E43EC6DB46}"/>
              </a:ext>
            </a:extLst>
          </p:cNvPr>
          <p:cNvSpPr txBox="1"/>
          <p:nvPr/>
        </p:nvSpPr>
        <p:spPr>
          <a:xfrm>
            <a:off x="5424664" y="5306234"/>
            <a:ext cx="7102098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/>
              <a:t>모델이 데이터를 학습하는 방식과 </a:t>
            </a:r>
            <a:br>
              <a:rPr lang="en-US" altLang="ko-KR" sz="1400" dirty="0"/>
            </a:br>
            <a:r>
              <a:rPr lang="ko-KR" altLang="en-US" sz="1400" dirty="0"/>
              <a:t>일반화 성능에 직접적인 영향을 미침</a:t>
            </a:r>
            <a:endParaRPr lang="en-US" altLang="ko-KR" sz="1400" dirty="0"/>
          </a:p>
          <a:p>
            <a:pPr algn="ctr"/>
            <a:r>
              <a:rPr lang="ko-KR" altLang="en-US" sz="1400" dirty="0"/>
              <a:t>특정 상황에서 모델 성능을 </a:t>
            </a:r>
            <a:endParaRPr lang="en-US" altLang="ko-KR" sz="1400" dirty="0"/>
          </a:p>
          <a:p>
            <a:pPr algn="ctr"/>
            <a:r>
              <a:rPr lang="ko-KR" altLang="en-US" sz="1400" dirty="0"/>
              <a:t>효과적으로 향상시킬 수 있음</a:t>
            </a:r>
            <a:endParaRPr lang="en-US" altLang="ko-KR" sz="1400" dirty="0"/>
          </a:p>
          <a:p>
            <a:pPr algn="ctr"/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293486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F6E5F64-C530-4917-A4C3-74BC96F3D0EB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74EE527-986D-617A-D096-16CC643D4DB8}"/>
              </a:ext>
            </a:extLst>
          </p:cNvPr>
          <p:cNvSpPr/>
          <p:nvPr/>
        </p:nvSpPr>
        <p:spPr>
          <a:xfrm>
            <a:off x="10313581" y="6606362"/>
            <a:ext cx="1828800" cy="1842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206E190-66B5-2581-9627-379C01B01F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5702" y="6044339"/>
            <a:ext cx="750000" cy="75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DC573AA-014A-7F2C-12D4-4119AEF981C1}"/>
              </a:ext>
            </a:extLst>
          </p:cNvPr>
          <p:cNvSpPr txBox="1"/>
          <p:nvPr/>
        </p:nvSpPr>
        <p:spPr>
          <a:xfrm>
            <a:off x="1887559" y="2103304"/>
            <a:ext cx="9246675" cy="32389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indent="-45720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ko-KR" altLang="en-US" sz="2000" b="1" kern="0" spc="0" dirty="0">
                <a:solidFill>
                  <a:srgbClr val="000000"/>
                </a:solidFill>
                <a:effectLst/>
                <a:ea typeface="한양신명조"/>
              </a:rPr>
              <a:t>특정 최적화 기법이 특정 모델에서 더 높은 성능을 나타내는가</a:t>
            </a:r>
            <a:r>
              <a:rPr lang="en-US" altLang="ko-KR" sz="2000" b="1" kern="0" spc="0" dirty="0">
                <a:solidFill>
                  <a:srgbClr val="000000"/>
                </a:solidFill>
                <a:effectLst/>
                <a:ea typeface="한양신명조"/>
              </a:rPr>
              <a:t>?</a:t>
            </a:r>
          </a:p>
          <a:p>
            <a:pPr marR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sz="2000" b="1" kern="0" spc="0" dirty="0">
              <a:solidFill>
                <a:srgbClr val="000000"/>
              </a:solidFill>
              <a:effectLst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ea typeface="한양신명조"/>
              </a:rPr>
              <a:t>본 연구에서는 랜덤 포레스트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ea typeface="한양신명조"/>
              </a:rPr>
              <a:t>(Random Forest),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ea typeface="한양신명조"/>
              </a:rPr>
              <a:t>엑스트라 트리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ea typeface="한양신명조"/>
              </a:rPr>
              <a:t>(Extra Trees), </a:t>
            </a: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 err="1">
                <a:solidFill>
                  <a:srgbClr val="000000"/>
                </a:solidFill>
                <a:effectLst/>
                <a:ea typeface="한양신명조"/>
              </a:rPr>
              <a:t>그라디언트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ea typeface="한양신명조"/>
              </a:rPr>
              <a:t>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ea typeface="한양신명조"/>
              </a:rPr>
              <a:t>부스팅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ea typeface="한양신명조"/>
              </a:rPr>
              <a:t> 머신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ea typeface="한양신명조"/>
              </a:rPr>
              <a:t>(GBM),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ea typeface="한양신명조"/>
              </a:rPr>
              <a:t>XGBoost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ea typeface="한양신명조"/>
              </a:rPr>
              <a:t>,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ea typeface="한양신명조"/>
              </a:rPr>
              <a:t>LightGBM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ea typeface="한양신명조"/>
              </a:rPr>
              <a:t>,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ea typeface="한양신명조"/>
              </a:rPr>
              <a:t>CatBoost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ea typeface="한양신명조"/>
              </a:rPr>
              <a:t>, AdaBoost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ea typeface="한양신명조"/>
              </a:rPr>
              <a:t>등의 트리 기반 앙상블 모델을 대상으로 각 최적화 기법이 성능에 미치는 영향을 비교한다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ea typeface="한양신명조"/>
              </a:rPr>
              <a:t>. </a:t>
            </a: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ea typeface="한양신명조"/>
              </a:rPr>
              <a:t>이를 통해 특정 최적화 기법이 특정 모델에서 특히 높은 성능을 나타내는지</a:t>
            </a:r>
            <a:endParaRPr lang="en-US" altLang="ko-KR" sz="1800" kern="0" spc="0" dirty="0">
              <a:solidFill>
                <a:srgbClr val="000000"/>
              </a:solidFill>
              <a:effectLst/>
              <a:ea typeface="한양신명조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ea typeface="한양신명조"/>
              </a:rPr>
              <a:t>여부를 확인하여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ea typeface="한양신명조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ea typeface="한양신명조"/>
              </a:rPr>
              <a:t>모델과 최적화 기법 간의 최적 조합을 탐색한다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ea typeface="한양신명조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5F15602-2001-6842-104C-CADCD0BCA8DA}"/>
              </a:ext>
            </a:extLst>
          </p:cNvPr>
          <p:cNvSpPr txBox="1"/>
          <p:nvPr/>
        </p:nvSpPr>
        <p:spPr>
          <a:xfrm>
            <a:off x="902868" y="194432"/>
            <a:ext cx="39020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</a:rPr>
              <a:t>연구 배경 및 목적</a:t>
            </a:r>
            <a:endParaRPr lang="ko-KR" altLang="en-US" sz="3600" spc="-15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319063-7DC5-E712-7BCA-AB28B597D6A8}"/>
              </a:ext>
            </a:extLst>
          </p:cNvPr>
          <p:cNvSpPr txBox="1"/>
          <p:nvPr/>
        </p:nvSpPr>
        <p:spPr>
          <a:xfrm>
            <a:off x="362783" y="1267802"/>
            <a:ext cx="1524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연구 질문</a:t>
            </a:r>
            <a:endParaRPr lang="ko-KR" altLang="en-US" sz="2400" spc="-150" dirty="0">
              <a:solidFill>
                <a:srgbClr val="39393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5804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F6E5F64-C530-4917-A4C3-74BC96F3D0EB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74EE527-986D-617A-D096-16CC643D4DB8}"/>
              </a:ext>
            </a:extLst>
          </p:cNvPr>
          <p:cNvSpPr/>
          <p:nvPr/>
        </p:nvSpPr>
        <p:spPr>
          <a:xfrm>
            <a:off x="10313581" y="6606362"/>
            <a:ext cx="1828800" cy="1842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206E190-66B5-2581-9627-379C01B01F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5702" y="6044339"/>
            <a:ext cx="750000" cy="75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DC573AA-014A-7F2C-12D4-4119AEF981C1}"/>
              </a:ext>
            </a:extLst>
          </p:cNvPr>
          <p:cNvSpPr txBox="1"/>
          <p:nvPr/>
        </p:nvSpPr>
        <p:spPr>
          <a:xfrm>
            <a:off x="1887559" y="2165298"/>
            <a:ext cx="9246675" cy="32389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 kern="0" spc="0" dirty="0">
                <a:effectLst/>
                <a:ea typeface="한양신명조"/>
              </a:rPr>
              <a:t>2. </a:t>
            </a:r>
            <a:r>
              <a:rPr lang="ko-KR" altLang="en-US" sz="2000" b="1" kern="0" spc="0" dirty="0" err="1">
                <a:effectLst/>
                <a:ea typeface="한양신명조"/>
              </a:rPr>
              <a:t>하이퍼파라미터</a:t>
            </a:r>
            <a:r>
              <a:rPr lang="ko-KR" altLang="en-US" sz="2000" b="1" kern="0" spc="0" dirty="0">
                <a:effectLst/>
                <a:ea typeface="한양신명조"/>
              </a:rPr>
              <a:t> 최적화 기법과 모델 간 상호작용이 존재하는가</a:t>
            </a:r>
            <a:r>
              <a:rPr lang="en-US" altLang="ko-KR" sz="2000" b="1" kern="0" spc="0" dirty="0">
                <a:effectLst/>
                <a:ea typeface="한양신명조"/>
              </a:rPr>
              <a:t>?</a:t>
            </a: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sz="2000" b="1" kern="0" spc="0" dirty="0">
              <a:effectLst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ea typeface="한양신명조"/>
              </a:rPr>
              <a:t>최적화 기법과 모델 간에 성능에 영향을 미치는 상호작용 효과가 존재하는지 분석한다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ea typeface="한양신명조"/>
              </a:rPr>
              <a:t>. </a:t>
            </a: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ea typeface="한양신명조"/>
              </a:rPr>
              <a:t>특정 모델이 특정 최적화 기법과 결합될 때 성능이 유의미하게 향상되는 경우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ea typeface="한양신명조"/>
              </a:rPr>
              <a:t>,</a:t>
            </a: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ea typeface="한양신명조"/>
              </a:rPr>
              <a:t>이를 통해 최적화 기법과 모델 간의 시너지 효과를 확인할 수 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ea typeface="한양신명조"/>
              </a:rPr>
              <a:t>. </a:t>
            </a: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ea typeface="한양신명조"/>
              </a:rPr>
              <a:t>이러한 상호작용 분석을 통해 모델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ea typeface="한양신명조"/>
              </a:rPr>
              <a:t>-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ea typeface="한양신명조"/>
              </a:rPr>
              <a:t>최적화 기법 조합이 성능에 미치는 종합적인 효과를 파악하고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ea typeface="한양신명조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ea typeface="한양신명조"/>
              </a:rPr>
              <a:t>소프트웨어 결함 예측에 가장 적합한 조합을 식별하고자 한다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ea typeface="한양신명조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5F15602-2001-6842-104C-CADCD0BCA8DA}"/>
              </a:ext>
            </a:extLst>
          </p:cNvPr>
          <p:cNvSpPr txBox="1"/>
          <p:nvPr/>
        </p:nvSpPr>
        <p:spPr>
          <a:xfrm>
            <a:off x="902868" y="194432"/>
            <a:ext cx="39020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</a:rPr>
              <a:t>연구 배경 및 목적</a:t>
            </a:r>
            <a:endParaRPr lang="ko-KR" altLang="en-US" sz="3600" spc="-15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319063-7DC5-E712-7BCA-AB28B597D6A8}"/>
              </a:ext>
            </a:extLst>
          </p:cNvPr>
          <p:cNvSpPr txBox="1"/>
          <p:nvPr/>
        </p:nvSpPr>
        <p:spPr>
          <a:xfrm>
            <a:off x="362783" y="1267802"/>
            <a:ext cx="1524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연구 질문</a:t>
            </a:r>
            <a:endParaRPr lang="ko-KR" altLang="en-US" sz="2400" spc="-150" dirty="0">
              <a:solidFill>
                <a:srgbClr val="39393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4303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F6E5F64-C530-4917-A4C3-74BC96F3D0EB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74EE527-986D-617A-D096-16CC643D4DB8}"/>
              </a:ext>
            </a:extLst>
          </p:cNvPr>
          <p:cNvSpPr/>
          <p:nvPr/>
        </p:nvSpPr>
        <p:spPr>
          <a:xfrm>
            <a:off x="10313581" y="6606362"/>
            <a:ext cx="1828800" cy="1842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206E190-66B5-2581-9627-379C01B01F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5702" y="6044339"/>
            <a:ext cx="750000" cy="75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5F15602-2001-6842-104C-CADCD0BCA8DA}"/>
              </a:ext>
            </a:extLst>
          </p:cNvPr>
          <p:cNvSpPr txBox="1"/>
          <p:nvPr/>
        </p:nvSpPr>
        <p:spPr>
          <a:xfrm>
            <a:off x="902868" y="194432"/>
            <a:ext cx="26548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</a:rPr>
              <a:t>이론적 배경</a:t>
            </a:r>
            <a:endParaRPr lang="ko-KR" altLang="en-US" sz="3600" spc="-15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319063-7DC5-E712-7BCA-AB28B597D6A8}"/>
              </a:ext>
            </a:extLst>
          </p:cNvPr>
          <p:cNvSpPr txBox="1"/>
          <p:nvPr/>
        </p:nvSpPr>
        <p:spPr>
          <a:xfrm>
            <a:off x="362783" y="1267802"/>
            <a:ext cx="32816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트리 기반 앙상블 모델</a:t>
            </a:r>
            <a:endParaRPr lang="ko-KR" altLang="en-US" sz="2400" spc="-150" dirty="0">
              <a:solidFill>
                <a:srgbClr val="393939"/>
              </a:solidFill>
            </a:endParaRP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F058A52F-1103-1ACB-6FC7-B705EEB696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7154" y="1654920"/>
            <a:ext cx="5276241" cy="2650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BE265DB-C914-C755-49FB-EFCF656BD32A}"/>
              </a:ext>
            </a:extLst>
          </p:cNvPr>
          <p:cNvSpPr txBox="1"/>
          <p:nvPr/>
        </p:nvSpPr>
        <p:spPr>
          <a:xfrm>
            <a:off x="362783" y="4655665"/>
            <a:ext cx="6332896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b="1" dirty="0" err="1"/>
              <a:t>배깅</a:t>
            </a:r>
            <a:r>
              <a:rPr lang="en-US" altLang="ko-KR" sz="1400" b="1" dirty="0"/>
              <a:t>(Bagging):</a:t>
            </a:r>
          </a:p>
          <a:p>
            <a:pPr algn="ctr"/>
            <a:r>
              <a:rPr lang="ko-KR" altLang="en-US" sz="1400" dirty="0"/>
              <a:t>무작위로 선택된 샘플을 사용하여 </a:t>
            </a:r>
            <a:endParaRPr lang="en-US" altLang="ko-KR" sz="1400" dirty="0"/>
          </a:p>
          <a:p>
            <a:pPr algn="ctr"/>
            <a:r>
              <a:rPr lang="ko-KR" altLang="en-US" sz="1400" dirty="0"/>
              <a:t>다수의 트리를</a:t>
            </a:r>
            <a:r>
              <a:rPr lang="en-US" altLang="ko-KR" sz="1400" dirty="0"/>
              <a:t> </a:t>
            </a:r>
            <a:r>
              <a:rPr lang="ko-KR" altLang="en-US" sz="1400" dirty="0"/>
              <a:t>독립적으로 학습시킴</a:t>
            </a:r>
            <a:br>
              <a:rPr lang="en-US" altLang="ko-KR" sz="1400" dirty="0"/>
            </a:br>
            <a:r>
              <a:rPr lang="ko-KR" altLang="en-US" sz="1400" dirty="0"/>
              <a:t>예측 시</a:t>
            </a:r>
            <a:r>
              <a:rPr lang="en-US" altLang="ko-KR" sz="1400" dirty="0"/>
              <a:t>, </a:t>
            </a:r>
            <a:r>
              <a:rPr lang="ko-KR" altLang="en-US" sz="1400" dirty="0"/>
              <a:t>다수결 투표</a:t>
            </a:r>
            <a:r>
              <a:rPr lang="en-US" altLang="ko-KR" sz="1400" dirty="0"/>
              <a:t>(</a:t>
            </a:r>
            <a:r>
              <a:rPr lang="ko-KR" altLang="en-US" sz="1400" dirty="0"/>
              <a:t>분류</a:t>
            </a:r>
            <a:r>
              <a:rPr lang="en-US" altLang="ko-KR" sz="1400" dirty="0"/>
              <a:t>)</a:t>
            </a:r>
            <a:r>
              <a:rPr lang="ko-KR" altLang="en-US" sz="1400" dirty="0"/>
              <a:t>나 평균값</a:t>
            </a:r>
            <a:r>
              <a:rPr lang="en-US" altLang="ko-KR" sz="1400" dirty="0"/>
              <a:t>(</a:t>
            </a:r>
            <a:r>
              <a:rPr lang="ko-KR" altLang="en-US" sz="1400" dirty="0"/>
              <a:t>회귀</a:t>
            </a:r>
            <a:r>
              <a:rPr lang="en-US" altLang="ko-KR" sz="1400" dirty="0"/>
              <a:t>)</a:t>
            </a:r>
            <a:r>
              <a:rPr lang="ko-KR" altLang="en-US" sz="1400" dirty="0"/>
              <a:t>을 통해 최종 결과를 도출</a:t>
            </a:r>
            <a:br>
              <a:rPr lang="en-US" altLang="ko-KR" sz="1400" dirty="0"/>
            </a:br>
            <a:r>
              <a:rPr lang="ko-KR" altLang="en-US" sz="1400" dirty="0"/>
              <a:t>모델의 분산을 줄이고 과적합을 방지하여 예측의 견고성을 높임</a:t>
            </a:r>
            <a:endParaRPr lang="en-US" altLang="ko-KR" sz="1400" dirty="0"/>
          </a:p>
          <a:p>
            <a:pPr algn="ctr"/>
            <a:br>
              <a:rPr lang="en-US" altLang="ko-KR" sz="1400" dirty="0"/>
            </a:br>
            <a:r>
              <a:rPr lang="ko-KR" altLang="en-US" sz="1400" dirty="0"/>
              <a:t>대표적인 예</a:t>
            </a:r>
            <a:r>
              <a:rPr lang="en-US" altLang="ko-KR" sz="1400" dirty="0"/>
              <a:t>: </a:t>
            </a:r>
            <a:r>
              <a:rPr lang="ko-KR" altLang="en-US" sz="1400" dirty="0"/>
              <a:t>랜덤 포레스트</a:t>
            </a:r>
            <a:r>
              <a:rPr lang="en-US" altLang="ko-KR" sz="1400" dirty="0"/>
              <a:t>(Random Forest)</a:t>
            </a:r>
            <a:endParaRPr lang="ko-KR" altLang="en-US" sz="1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CF04BF4-C3EA-9AD9-FA92-9088AC14C724}"/>
              </a:ext>
            </a:extLst>
          </p:cNvPr>
          <p:cNvSpPr txBox="1"/>
          <p:nvPr/>
        </p:nvSpPr>
        <p:spPr>
          <a:xfrm>
            <a:off x="5726761" y="4655665"/>
            <a:ext cx="6102456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b="1" dirty="0" err="1"/>
              <a:t>부스팅</a:t>
            </a:r>
            <a:r>
              <a:rPr lang="en-US" altLang="ko-KR" sz="1400" b="1" dirty="0"/>
              <a:t>(Boosting):</a:t>
            </a:r>
            <a:r>
              <a:rPr lang="ko-KR" altLang="en-US" sz="1400" b="1" dirty="0"/>
              <a:t> </a:t>
            </a:r>
            <a:endParaRPr lang="en-US" altLang="ko-KR" sz="1400" b="1" dirty="0"/>
          </a:p>
          <a:p>
            <a:pPr algn="ctr"/>
            <a:r>
              <a:rPr lang="ko-KR" altLang="en-US" sz="1400" dirty="0"/>
              <a:t>이전 단계에서 발생한 예측 오류를 보완하며</a:t>
            </a:r>
            <a:r>
              <a:rPr lang="en-US" altLang="ko-KR" sz="1400" dirty="0"/>
              <a:t>,</a:t>
            </a:r>
          </a:p>
          <a:p>
            <a:pPr algn="ctr"/>
            <a:r>
              <a:rPr lang="ko-KR" altLang="en-US" sz="1400" dirty="0"/>
              <a:t>순차적으로 트리를 학습시키는 방식</a:t>
            </a:r>
            <a:br>
              <a:rPr lang="en-US" altLang="ko-KR" sz="1400" dirty="0"/>
            </a:br>
            <a:r>
              <a:rPr lang="ko-KR" altLang="en-US" sz="1400" dirty="0"/>
              <a:t>각 단계에서 오류에 가중치를 부여해 </a:t>
            </a:r>
            <a:endParaRPr lang="en-US" altLang="ko-KR" sz="1400" dirty="0"/>
          </a:p>
          <a:p>
            <a:pPr algn="ctr"/>
            <a:r>
              <a:rPr lang="ko-KR" altLang="en-US" sz="1400" dirty="0"/>
              <a:t>모델의 예측력을 점진적으로 개선</a:t>
            </a:r>
            <a:endParaRPr lang="en-US" altLang="ko-KR" sz="1400" dirty="0"/>
          </a:p>
          <a:p>
            <a:pPr algn="ctr"/>
            <a:br>
              <a:rPr lang="en-US" altLang="ko-KR" sz="1400" dirty="0"/>
            </a:br>
            <a:r>
              <a:rPr lang="ko-KR" altLang="en-US" sz="1400" dirty="0"/>
              <a:t>대표적인 모델 </a:t>
            </a:r>
            <a:r>
              <a:rPr lang="en-US" altLang="ko-KR" sz="1400" dirty="0"/>
              <a:t>: </a:t>
            </a:r>
            <a:r>
              <a:rPr lang="ko-KR" altLang="en-US" sz="1400" dirty="0" err="1"/>
              <a:t>그라디언트</a:t>
            </a:r>
            <a:r>
              <a:rPr lang="ko-KR" altLang="en-US" sz="1400" dirty="0"/>
              <a:t> </a:t>
            </a:r>
            <a:r>
              <a:rPr lang="ko-KR" altLang="en-US" sz="1400" dirty="0" err="1"/>
              <a:t>부스팅</a:t>
            </a:r>
            <a:r>
              <a:rPr lang="en-US" altLang="ko-KR" sz="1400" dirty="0"/>
              <a:t>(Gradient Boosting), </a:t>
            </a:r>
            <a:r>
              <a:rPr lang="en-US" altLang="ko-KR" sz="1400" dirty="0" err="1"/>
              <a:t>XGBoost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045767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F6E5F64-C530-4917-A4C3-74BC96F3D0EB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74EE527-986D-617A-D096-16CC643D4DB8}"/>
              </a:ext>
            </a:extLst>
          </p:cNvPr>
          <p:cNvSpPr/>
          <p:nvPr/>
        </p:nvSpPr>
        <p:spPr>
          <a:xfrm>
            <a:off x="10313581" y="6606362"/>
            <a:ext cx="1828800" cy="1842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206E190-66B5-2581-9627-379C01B01F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5702" y="6044339"/>
            <a:ext cx="750000" cy="75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5F15602-2001-6842-104C-CADCD0BCA8DA}"/>
              </a:ext>
            </a:extLst>
          </p:cNvPr>
          <p:cNvSpPr txBox="1"/>
          <p:nvPr/>
        </p:nvSpPr>
        <p:spPr>
          <a:xfrm>
            <a:off x="902868" y="194432"/>
            <a:ext cx="26548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</a:rPr>
              <a:t>이론적 배경</a:t>
            </a:r>
            <a:endParaRPr lang="ko-KR" altLang="en-US" sz="3600" spc="-15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319063-7DC5-E712-7BCA-AB28B597D6A8}"/>
              </a:ext>
            </a:extLst>
          </p:cNvPr>
          <p:cNvSpPr txBox="1"/>
          <p:nvPr/>
        </p:nvSpPr>
        <p:spPr>
          <a:xfrm>
            <a:off x="362783" y="1267802"/>
            <a:ext cx="32816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트리 기반 앙상블 모델</a:t>
            </a:r>
            <a:endParaRPr lang="ko-KR" altLang="en-US" sz="2400" spc="-150" dirty="0">
              <a:solidFill>
                <a:srgbClr val="393939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BE265DB-C914-C755-49FB-EFCF656BD32A}"/>
              </a:ext>
            </a:extLst>
          </p:cNvPr>
          <p:cNvSpPr txBox="1"/>
          <p:nvPr/>
        </p:nvSpPr>
        <p:spPr>
          <a:xfrm>
            <a:off x="478003" y="3964900"/>
            <a:ext cx="6332896" cy="289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en-US" sz="14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랜덤 포레스트</a:t>
            </a:r>
            <a:endParaRPr kumimoji="0" lang="en-US" altLang="ko-KR" sz="1400" b="1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ko-KR" altLang="ko-KR" sz="1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ko-KR" altLang="ko-KR" sz="1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부트스트랩 샘플링으로 무작위 샘플을 생성하여 트리 다양성을 증가.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  <a:tabLst/>
            </a:pPr>
            <a:r>
              <a:rPr kumimoji="0" lang="ko-KR" altLang="ko-KR" sz="1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특징 무작위 선택으로 트리 간 상관관계를 낮추고 </a:t>
            </a:r>
            <a:r>
              <a:rPr kumimoji="0" lang="ko-KR" altLang="ko-KR" sz="14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과적합</a:t>
            </a:r>
            <a:r>
              <a:rPr kumimoji="0" lang="ko-KR" altLang="ko-KR" sz="1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방지.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3"/>
              <a:tabLst/>
            </a:pPr>
            <a:r>
              <a:rPr kumimoji="0" lang="ko-KR" altLang="ko-KR" sz="1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개별 트리의 예측 결과를 다수결 투표(분류) 또는 평균값(회귀)</a:t>
            </a:r>
            <a:r>
              <a:rPr kumimoji="0" lang="ko-KR" altLang="ko-KR" sz="14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으로</a:t>
            </a:r>
            <a:r>
              <a:rPr kumimoji="0" lang="ko-KR" altLang="ko-KR" sz="1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종합.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ko-KR" sz="1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4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과적합</a:t>
            </a:r>
            <a:r>
              <a:rPr kumimoji="0" lang="ko-KR" altLang="ko-KR" sz="1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방지 및 일반화 성능 우수.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변수 중요도 평가로 해석 가능성 제공.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en-US" sz="1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노</a:t>
            </a:r>
            <a:r>
              <a:rPr kumimoji="0" lang="ko-KR" altLang="ko-KR" sz="1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이즈 및 </a:t>
            </a:r>
            <a:r>
              <a:rPr kumimoji="0" lang="ko-KR" altLang="ko-KR" sz="14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결측치에</a:t>
            </a:r>
            <a:r>
              <a:rPr kumimoji="0" lang="ko-KR" altLang="ko-KR" sz="1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강인한 성능.</a:t>
            </a:r>
            <a:endParaRPr kumimoji="0" lang="en-US" altLang="ko-KR" sz="1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ko-KR" altLang="ko-KR" sz="1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en-US" sz="1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그러나</a:t>
            </a:r>
            <a:r>
              <a:rPr lang="en-US" altLang="ko-KR" sz="1400" dirty="0">
                <a:latin typeface="Arial" panose="020B0604020202020204" pitchFamily="34" charset="0"/>
              </a:rPr>
              <a:t>, </a:t>
            </a:r>
            <a:r>
              <a:rPr kumimoji="0" lang="ko-KR" altLang="ko-KR" sz="1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모델 복잡도가 높아질수록 계산 비용 증가.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다수 트리로 구성된 구조로 인해 해석이 어려움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CF04BF4-C3EA-9AD9-FA92-9088AC14C724}"/>
              </a:ext>
            </a:extLst>
          </p:cNvPr>
          <p:cNvSpPr txBox="1"/>
          <p:nvPr/>
        </p:nvSpPr>
        <p:spPr>
          <a:xfrm>
            <a:off x="6321774" y="3971163"/>
            <a:ext cx="6102456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en-US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엑스트라트리</a:t>
            </a:r>
            <a:endParaRPr kumimoji="0" lang="en-US" altLang="ko-KR" sz="1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ko-KR" sz="1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ko-KR" sz="1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1.</a:t>
            </a:r>
            <a:r>
              <a:rPr kumimoji="0" lang="ko-KR" altLang="en-US" sz="1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무</a:t>
            </a:r>
            <a:r>
              <a:rPr kumimoji="0" lang="ko-KR" altLang="ko-KR" sz="1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작위 분할 기준을 사용하여 트리 간 다양성 극대화.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  <a:tabLst/>
            </a:pPr>
            <a:r>
              <a:rPr kumimoji="0" lang="ko-KR" altLang="ko-KR" sz="1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부트스트랩 샘플링을 선택적으로 사용.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ko-KR" altLang="ko-KR" sz="1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트리 간 상관관계 감소로 일반화 성능 향상.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높은 연산 효율성으로 대규모 데이터셋에서도 빠른 학습 가능.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변수 중요도 평가로 해석 가능성 제공.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ko-KR" sz="1400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en-US" sz="1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그러나</a:t>
            </a:r>
            <a:r>
              <a:rPr lang="en-US" altLang="ko-KR" sz="1400" dirty="0">
                <a:latin typeface="Arial" panose="020B0604020202020204" pitchFamily="34" charset="0"/>
              </a:rPr>
              <a:t>, </a:t>
            </a:r>
            <a:r>
              <a:rPr kumimoji="0" lang="ko-KR" altLang="ko-KR" sz="1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무작위성이 증가하면서 모델 편향이 다소 높아질 수 있음.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데이터 특성에 따라 예측 성능의 변동 가능성.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0482" name="Picture 2" descr="인공지능 기초] 랜덤 포레스트(Random Forest) — ##뚝딱뚝딱 딥러닝##">
            <a:extLst>
              <a:ext uri="{FF2B5EF4-FFF2-40B4-BE49-F238E27FC236}">
                <a16:creationId xmlns:a16="http://schemas.microsoft.com/office/drawing/2014/main" id="{24062576-F42D-DBEA-EDC7-BB23DF41BD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3819" y="1914321"/>
            <a:ext cx="3521264" cy="2323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4" name="Picture 4">
            <a:extLst>
              <a:ext uri="{FF2B5EF4-FFF2-40B4-BE49-F238E27FC236}">
                <a16:creationId xmlns:a16="http://schemas.microsoft.com/office/drawing/2014/main" id="{B094FAA8-ADFB-FB91-DF6A-9D4E23D411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920309"/>
            <a:ext cx="5268266" cy="2062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3551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F6E5F64-C530-4917-A4C3-74BC96F3D0EB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74EE527-986D-617A-D096-16CC643D4DB8}"/>
              </a:ext>
            </a:extLst>
          </p:cNvPr>
          <p:cNvSpPr/>
          <p:nvPr/>
        </p:nvSpPr>
        <p:spPr>
          <a:xfrm>
            <a:off x="10313581" y="6606362"/>
            <a:ext cx="1828800" cy="1842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206E190-66B5-2581-9627-379C01B01F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5702" y="6044339"/>
            <a:ext cx="750000" cy="75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5F15602-2001-6842-104C-CADCD0BCA8DA}"/>
              </a:ext>
            </a:extLst>
          </p:cNvPr>
          <p:cNvSpPr txBox="1"/>
          <p:nvPr/>
        </p:nvSpPr>
        <p:spPr>
          <a:xfrm>
            <a:off x="902868" y="194432"/>
            <a:ext cx="26548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</a:rPr>
              <a:t>이론적 배경</a:t>
            </a:r>
            <a:endParaRPr lang="ko-KR" altLang="en-US" sz="3600" spc="-15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319063-7DC5-E712-7BCA-AB28B597D6A8}"/>
              </a:ext>
            </a:extLst>
          </p:cNvPr>
          <p:cNvSpPr txBox="1"/>
          <p:nvPr/>
        </p:nvSpPr>
        <p:spPr>
          <a:xfrm>
            <a:off x="362783" y="1267802"/>
            <a:ext cx="32816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트리 기반 앙상블 모델</a:t>
            </a:r>
            <a:endParaRPr lang="ko-KR" altLang="en-US" sz="2400" spc="-150" dirty="0">
              <a:solidFill>
                <a:srgbClr val="393939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BE265DB-C914-C755-49FB-EFCF656BD32A}"/>
              </a:ext>
            </a:extLst>
          </p:cNvPr>
          <p:cNvSpPr txBox="1"/>
          <p:nvPr/>
        </p:nvSpPr>
        <p:spPr>
          <a:xfrm>
            <a:off x="5924705" y="1682009"/>
            <a:ext cx="6332896" cy="22929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 dirty="0"/>
              <a:t>AdaBoost (Adaptive Boosting)</a:t>
            </a:r>
          </a:p>
          <a:p>
            <a:r>
              <a:rPr lang="en-US" altLang="ko-KR" sz="1100" dirty="0"/>
              <a:t>AdaBoost</a:t>
            </a:r>
            <a:r>
              <a:rPr lang="ko-KR" altLang="en-US" sz="1100" dirty="0"/>
              <a:t>는 약한 </a:t>
            </a:r>
            <a:r>
              <a:rPr lang="ko-KR" altLang="en-US" sz="1100" dirty="0" err="1"/>
              <a:t>학습기</a:t>
            </a:r>
            <a:r>
              <a:rPr lang="en-US" altLang="ko-KR" sz="1100" dirty="0"/>
              <a:t>(</a:t>
            </a:r>
            <a:r>
              <a:rPr lang="ko-KR" altLang="en-US" sz="1100" dirty="0"/>
              <a:t>주로 결정 트리</a:t>
            </a:r>
            <a:r>
              <a:rPr lang="en-US" altLang="ko-KR" sz="1100" dirty="0"/>
              <a:t>)</a:t>
            </a:r>
            <a:r>
              <a:rPr lang="ko-KR" altLang="en-US" sz="1100" dirty="0"/>
              <a:t>를 결합하여 예측 성능을 점진적으로 향상</a:t>
            </a:r>
            <a:endParaRPr lang="en-US" altLang="ko-KR" sz="1100" dirty="0"/>
          </a:p>
          <a:p>
            <a:endParaRPr lang="en-US" altLang="ko-KR" sz="11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100" dirty="0"/>
              <a:t>초기 단계에서 모든 데이터에 동일한 가중치를 부여하여 약한 학습기를 훈련</a:t>
            </a:r>
            <a:r>
              <a:rPr lang="en-US" altLang="ko-KR" sz="1100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100" dirty="0"/>
              <a:t>잘못 예측된 데이터의 가중치를 증가시켜 다음 단계에서 더 집중적으로 학습</a:t>
            </a:r>
            <a:r>
              <a:rPr lang="en-US" altLang="ko-KR" sz="1100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100" dirty="0"/>
              <a:t>최종적으로 모든 학습기의 예측을 가중 합산하여 결과 산출</a:t>
            </a:r>
            <a:r>
              <a:rPr lang="en-US" altLang="ko-KR" sz="1100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1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100" dirty="0"/>
              <a:t>약한 학습기의 성능이 낮더라도 전체 모델의 성능을 향상시킬 수 있는 </a:t>
            </a:r>
            <a:r>
              <a:rPr lang="ko-KR" altLang="en-US" sz="1100" b="1" dirty="0"/>
              <a:t>적응성</a:t>
            </a:r>
            <a:r>
              <a:rPr lang="en-US" altLang="ko-KR" sz="1100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100" dirty="0"/>
              <a:t>과적합을 방지하면서도 높은 예측 성능 유지</a:t>
            </a:r>
            <a:r>
              <a:rPr lang="en-US" altLang="ko-KR" sz="1100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1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100" dirty="0"/>
              <a:t>데이터에 노이즈가 많을 경우 민감하게 반응하여 </a:t>
            </a:r>
            <a:r>
              <a:rPr lang="ko-KR" altLang="en-US" sz="1100" dirty="0" err="1"/>
              <a:t>과적합</a:t>
            </a:r>
            <a:r>
              <a:rPr lang="en-US" altLang="ko-KR" sz="1100" dirty="0"/>
              <a:t>(overfitting) </a:t>
            </a:r>
            <a:r>
              <a:rPr lang="ko-KR" altLang="en-US" sz="1100" dirty="0"/>
              <a:t>위험</a:t>
            </a:r>
            <a:r>
              <a:rPr lang="en-US" altLang="ko-KR" sz="1100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100" dirty="0"/>
              <a:t>반복 학습으로 인해 대규모 데이터셋에서는 높은 연산 비용 발생 가능</a:t>
            </a:r>
            <a:r>
              <a:rPr lang="en-US" altLang="ko-KR" sz="1100" dirty="0"/>
              <a:t>.</a:t>
            </a:r>
          </a:p>
          <a:p>
            <a:endParaRPr lang="en-US" altLang="ko-KR" sz="10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CF04BF4-C3EA-9AD9-FA92-9088AC14C724}"/>
              </a:ext>
            </a:extLst>
          </p:cNvPr>
          <p:cNvSpPr txBox="1"/>
          <p:nvPr/>
        </p:nvSpPr>
        <p:spPr>
          <a:xfrm>
            <a:off x="6039925" y="4082559"/>
            <a:ext cx="6102456" cy="1969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1" dirty="0" err="1"/>
              <a:t>그라디언트</a:t>
            </a:r>
            <a:r>
              <a:rPr lang="ko-KR" altLang="en-US" sz="1200" b="1" dirty="0"/>
              <a:t> </a:t>
            </a:r>
            <a:r>
              <a:rPr lang="ko-KR" altLang="en-US" sz="1200" b="1" dirty="0" err="1"/>
              <a:t>부스팅</a:t>
            </a:r>
            <a:r>
              <a:rPr lang="ko-KR" altLang="en-US" sz="1200" b="1" dirty="0"/>
              <a:t> 머신 </a:t>
            </a:r>
            <a:r>
              <a:rPr lang="en-US" altLang="ko-KR" sz="1200" b="1" dirty="0"/>
              <a:t>(Gradient Boosting Machine, GBM)</a:t>
            </a:r>
          </a:p>
          <a:p>
            <a:r>
              <a:rPr lang="en-US" altLang="ko-KR" sz="1100" dirty="0"/>
              <a:t>GBM</a:t>
            </a:r>
            <a:r>
              <a:rPr lang="ko-KR" altLang="en-US" sz="1100" dirty="0"/>
              <a:t>은 약한 </a:t>
            </a:r>
            <a:r>
              <a:rPr lang="ko-KR" altLang="en-US" sz="1100" dirty="0" err="1"/>
              <a:t>학습기</a:t>
            </a:r>
            <a:r>
              <a:rPr lang="en-US" altLang="ko-KR" sz="1100" dirty="0"/>
              <a:t>(</a:t>
            </a:r>
            <a:r>
              <a:rPr lang="ko-KR" altLang="en-US" sz="1100" dirty="0"/>
              <a:t>보통 결정 트리</a:t>
            </a:r>
            <a:r>
              <a:rPr lang="en-US" altLang="ko-KR" sz="1100" dirty="0"/>
              <a:t>)</a:t>
            </a:r>
            <a:r>
              <a:rPr lang="ko-KR" altLang="en-US" sz="1100" dirty="0"/>
              <a:t>를 결합하여 예측 오류를 순차적으로 보완하는</a:t>
            </a:r>
            <a:endParaRPr lang="en-US" altLang="ko-KR" sz="1100" dirty="0"/>
          </a:p>
          <a:p>
            <a:r>
              <a:rPr lang="ko-KR" altLang="en-US" sz="1100" dirty="0" err="1"/>
              <a:t>부스팅</a:t>
            </a:r>
            <a:r>
              <a:rPr lang="ko-KR" altLang="en-US" sz="1100" dirty="0"/>
              <a:t> 기법을 사용</a:t>
            </a:r>
            <a:endParaRPr lang="en-US" altLang="ko-KR" sz="11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100" dirty="0" err="1"/>
              <a:t>잔차</a:t>
            </a:r>
            <a:r>
              <a:rPr lang="en-US" altLang="ko-KR" sz="1100" dirty="0"/>
              <a:t>(</a:t>
            </a:r>
            <a:r>
              <a:rPr lang="ko-KR" altLang="en-US" sz="1100" dirty="0"/>
              <a:t>예측 오류</a:t>
            </a:r>
            <a:r>
              <a:rPr lang="en-US" altLang="ko-KR" sz="1100" dirty="0"/>
              <a:t>)</a:t>
            </a:r>
            <a:r>
              <a:rPr lang="ko-KR" altLang="en-US" sz="1100" dirty="0"/>
              <a:t>를 줄이는 방향으로 각 단계를 학습</a:t>
            </a:r>
            <a:r>
              <a:rPr lang="en-US" altLang="ko-KR" sz="1100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100" dirty="0"/>
              <a:t>경사 하강법을 활용하여 손실 함수를 최소화</a:t>
            </a:r>
            <a:r>
              <a:rPr lang="en-US" altLang="ko-KR" sz="1100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1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100" dirty="0" err="1"/>
              <a:t>학습률</a:t>
            </a:r>
            <a:r>
              <a:rPr lang="en-US" altLang="ko-KR" sz="1100" dirty="0"/>
              <a:t>(Learning Rate), </a:t>
            </a:r>
            <a:r>
              <a:rPr lang="ko-KR" altLang="en-US" sz="1100" dirty="0"/>
              <a:t>최대 깊이</a:t>
            </a:r>
            <a:r>
              <a:rPr lang="en-US" altLang="ko-KR" sz="1100" dirty="0"/>
              <a:t>(Max Depth) </a:t>
            </a:r>
            <a:r>
              <a:rPr lang="ko-KR" altLang="en-US" sz="1100" dirty="0"/>
              <a:t>등의 </a:t>
            </a:r>
            <a:r>
              <a:rPr lang="ko-KR" altLang="en-US" sz="1100" dirty="0" err="1"/>
              <a:t>하이퍼파라미터로</a:t>
            </a:r>
            <a:r>
              <a:rPr lang="ko-KR" altLang="en-US" sz="1100" dirty="0"/>
              <a:t> 성능 제어</a:t>
            </a:r>
            <a:r>
              <a:rPr lang="en-US" altLang="ko-KR" sz="1100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100" dirty="0"/>
              <a:t>높은 예측 정확도와 유연한 손실 함수 지원</a:t>
            </a:r>
            <a:r>
              <a:rPr lang="en-US" altLang="ko-KR" sz="1100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1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100" dirty="0"/>
              <a:t>병렬 처리 어려움 및 느린 학습 속도</a:t>
            </a:r>
            <a:r>
              <a:rPr lang="en-US" altLang="ko-KR" sz="1100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100" dirty="0" err="1"/>
              <a:t>하이퍼파라미터</a:t>
            </a:r>
            <a:r>
              <a:rPr lang="ko-KR" altLang="en-US" sz="1100" dirty="0"/>
              <a:t> 튜닝이 성능에 민감</a:t>
            </a:r>
            <a:r>
              <a:rPr lang="en-US" altLang="ko-KR" sz="1100" dirty="0"/>
              <a:t>.</a:t>
            </a:r>
          </a:p>
        </p:txBody>
      </p:sp>
      <p:pic>
        <p:nvPicPr>
          <p:cNvPr id="22530" name="Picture 2">
            <a:extLst>
              <a:ext uri="{FF2B5EF4-FFF2-40B4-BE49-F238E27FC236}">
                <a16:creationId xmlns:a16="http://schemas.microsoft.com/office/drawing/2014/main" id="{3468152D-4ACB-E233-95FD-F3237D3ACA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772" y="1920310"/>
            <a:ext cx="5276367" cy="3141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9F4435E-AADF-9341-E007-04C596C1387C}"/>
              </a:ext>
            </a:extLst>
          </p:cNvPr>
          <p:cNvSpPr txBox="1"/>
          <p:nvPr/>
        </p:nvSpPr>
        <p:spPr>
          <a:xfrm>
            <a:off x="-132810" y="5277360"/>
            <a:ext cx="633880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 dirty="0"/>
              <a:t>AdaBoost</a:t>
            </a:r>
            <a:r>
              <a:rPr lang="ko-KR" altLang="en-US" sz="1200" b="1" dirty="0"/>
              <a:t>와 </a:t>
            </a:r>
            <a:r>
              <a:rPr lang="ko-KR" altLang="en-US" sz="1200" b="1" dirty="0" err="1"/>
              <a:t>그라디언트</a:t>
            </a:r>
            <a:r>
              <a:rPr lang="ko-KR" altLang="en-US" sz="1200" b="1" dirty="0"/>
              <a:t> </a:t>
            </a:r>
            <a:r>
              <a:rPr lang="ko-KR" altLang="en-US" sz="1200" b="1" dirty="0" err="1"/>
              <a:t>부스팅의</a:t>
            </a:r>
            <a:r>
              <a:rPr lang="ko-KR" altLang="en-US" sz="1200" b="1" dirty="0"/>
              <a:t> 차이</a:t>
            </a:r>
            <a:endParaRPr lang="en-US" altLang="ko-KR" sz="1200" b="1" dirty="0"/>
          </a:p>
          <a:p>
            <a:pPr algn="ctr"/>
            <a:endParaRPr lang="ko-KR" altLang="en-US" sz="1200" b="1" dirty="0"/>
          </a:p>
          <a:p>
            <a:pPr algn="ctr"/>
            <a:r>
              <a:rPr lang="ko-KR" altLang="en-US" sz="1200" b="1" dirty="0"/>
              <a:t>가중치 조정</a:t>
            </a:r>
            <a:r>
              <a:rPr lang="en-US" altLang="ko-KR" sz="1200" b="1" dirty="0"/>
              <a:t>(AdaBoost)</a:t>
            </a:r>
            <a:endParaRPr lang="en-US" altLang="ko-KR" sz="1200" dirty="0"/>
          </a:p>
          <a:p>
            <a:pPr marL="742950" lvl="1" indent="-285750" algn="ctr">
              <a:buFont typeface="+mj-lt"/>
              <a:buAutoNum type="arabicPeriod"/>
            </a:pPr>
            <a:endParaRPr lang="en-US" altLang="ko-KR" sz="1200" dirty="0"/>
          </a:p>
          <a:p>
            <a:pPr algn="ctr"/>
            <a:r>
              <a:rPr lang="ko-KR" altLang="en-US" sz="1200" b="1" dirty="0" err="1"/>
              <a:t>잔차</a:t>
            </a:r>
            <a:r>
              <a:rPr lang="ko-KR" altLang="en-US" sz="1200" b="1" dirty="0"/>
              <a:t> 보완</a:t>
            </a:r>
            <a:r>
              <a:rPr lang="en-US" altLang="ko-KR" sz="1200" b="1" dirty="0"/>
              <a:t>(Gradient Boosting)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754151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theme/theme1.xml><?xml version="1.0" encoding="utf-8"?>
<a:theme xmlns:a="http://schemas.openxmlformats.org/drawingml/2006/main" name="Office 테마">
  <a:themeElements>
    <a:clrScheme name="200090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E3252"/>
      </a:accent1>
      <a:accent2>
        <a:srgbClr val="005289"/>
      </a:accent2>
      <a:accent3>
        <a:srgbClr val="007095"/>
      </a:accent3>
      <a:accent4>
        <a:srgbClr val="BCDEE3"/>
      </a:accent4>
      <a:accent5>
        <a:srgbClr val="418A9D"/>
      </a:accent5>
      <a:accent6>
        <a:srgbClr val="AEAFA9"/>
      </a:accent6>
      <a:hlink>
        <a:srgbClr val="393939"/>
      </a:hlink>
      <a:folHlink>
        <a:srgbClr val="393939"/>
      </a:folHlink>
    </a:clrScheme>
    <a:fontScheme name="나눔스퀘어 Light">
      <a:majorFont>
        <a:latin typeface="나눔스퀘어 ExtraBold"/>
        <a:ea typeface="나눔스퀘어 ExtraBold"/>
        <a:cs typeface=""/>
      </a:majorFont>
      <a:minorFont>
        <a:latin typeface="나눔스퀘어 Light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12404</TotalTime>
  <Words>4456</Words>
  <Application>Microsoft Office PowerPoint</Application>
  <PresentationFormat>와이드스크린</PresentationFormat>
  <Paragraphs>525</Paragraphs>
  <Slides>35</Slides>
  <Notes>34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44" baseType="lpstr">
      <vt:lpstr>Söhne</vt:lpstr>
      <vt:lpstr>나눔스퀘어 ExtraBold</vt:lpstr>
      <vt:lpstr>나눔스퀘어 Light</vt:lpstr>
      <vt:lpstr>맑은 고딕</vt:lpstr>
      <vt:lpstr>바탕</vt:lpstr>
      <vt:lpstr>한양신명조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Yujin Lee</cp:lastModifiedBy>
  <cp:revision>39</cp:revision>
  <dcterms:created xsi:type="dcterms:W3CDTF">2020-09-07T02:34:06Z</dcterms:created>
  <dcterms:modified xsi:type="dcterms:W3CDTF">2024-11-27T00:16:38Z</dcterms:modified>
</cp:coreProperties>
</file>